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4"/>
  </p:notesMasterIdLst>
  <p:sldIdLst>
    <p:sldId id="256" r:id="rId2"/>
    <p:sldId id="292" r:id="rId3"/>
    <p:sldId id="362" r:id="rId4"/>
    <p:sldId id="363" r:id="rId5"/>
    <p:sldId id="336" r:id="rId6"/>
    <p:sldId id="364" r:id="rId7"/>
    <p:sldId id="262" r:id="rId8"/>
    <p:sldId id="403" r:id="rId9"/>
    <p:sldId id="264" r:id="rId10"/>
    <p:sldId id="265" r:id="rId11"/>
    <p:sldId id="266" r:id="rId12"/>
    <p:sldId id="286" r:id="rId13"/>
    <p:sldId id="287" r:id="rId14"/>
    <p:sldId id="268" r:id="rId15"/>
    <p:sldId id="269" r:id="rId16"/>
    <p:sldId id="406" r:id="rId17"/>
    <p:sldId id="408" r:id="rId18"/>
    <p:sldId id="407" r:id="rId19"/>
    <p:sldId id="409" r:id="rId20"/>
    <p:sldId id="404" r:id="rId21"/>
    <p:sldId id="405" r:id="rId22"/>
    <p:sldId id="289" r:id="rId23"/>
    <p:sldId id="290" r:id="rId24"/>
    <p:sldId id="410" r:id="rId25"/>
    <p:sldId id="877" r:id="rId26"/>
    <p:sldId id="291" r:id="rId27"/>
    <p:sldId id="294" r:id="rId28"/>
    <p:sldId id="878" r:id="rId29"/>
    <p:sldId id="365" r:id="rId30"/>
    <p:sldId id="275" r:id="rId31"/>
    <p:sldId id="414" r:id="rId32"/>
    <p:sldId id="413" r:id="rId33"/>
    <p:sldId id="415" r:id="rId34"/>
    <p:sldId id="416" r:id="rId35"/>
    <p:sldId id="420" r:id="rId36"/>
    <p:sldId id="879" r:id="rId37"/>
    <p:sldId id="276" r:id="rId38"/>
    <p:sldId id="278" r:id="rId39"/>
    <p:sldId id="366" r:id="rId40"/>
    <p:sldId id="367" r:id="rId41"/>
    <p:sldId id="305" r:id="rId42"/>
    <p:sldId id="304" r:id="rId43"/>
    <p:sldId id="303" r:id="rId44"/>
    <p:sldId id="301" r:id="rId45"/>
    <p:sldId id="302" r:id="rId46"/>
    <p:sldId id="306" r:id="rId47"/>
    <p:sldId id="307" r:id="rId48"/>
    <p:sldId id="279" r:id="rId49"/>
    <p:sldId id="421" r:id="rId50"/>
    <p:sldId id="422" r:id="rId51"/>
    <p:sldId id="280" r:id="rId52"/>
    <p:sldId id="308" r:id="rId53"/>
    <p:sldId id="309" r:id="rId54"/>
    <p:sldId id="310" r:id="rId55"/>
    <p:sldId id="281" r:id="rId56"/>
    <p:sldId id="282" r:id="rId57"/>
    <p:sldId id="360" r:id="rId58"/>
    <p:sldId id="876" r:id="rId59"/>
    <p:sldId id="865" r:id="rId60"/>
    <p:sldId id="866" r:id="rId61"/>
    <p:sldId id="867" r:id="rId62"/>
    <p:sldId id="868" r:id="rId63"/>
    <p:sldId id="869" r:id="rId64"/>
    <p:sldId id="870" r:id="rId65"/>
    <p:sldId id="871" r:id="rId66"/>
    <p:sldId id="872" r:id="rId67"/>
    <p:sldId id="873" r:id="rId68"/>
    <p:sldId id="874" r:id="rId69"/>
    <p:sldId id="875" r:id="rId70"/>
    <p:sldId id="384" r:id="rId71"/>
    <p:sldId id="386" r:id="rId72"/>
    <p:sldId id="388" r:id="rId73"/>
    <p:sldId id="390" r:id="rId74"/>
    <p:sldId id="391" r:id="rId75"/>
    <p:sldId id="392" r:id="rId76"/>
    <p:sldId id="393" r:id="rId77"/>
    <p:sldId id="395" r:id="rId78"/>
    <p:sldId id="396" r:id="rId79"/>
    <p:sldId id="397" r:id="rId80"/>
    <p:sldId id="399" r:id="rId81"/>
    <p:sldId id="401" r:id="rId82"/>
    <p:sldId id="402"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13548C"/>
    <a:srgbClr val="FF6600"/>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1" autoAdjust="0"/>
    <p:restoredTop sz="99679" autoAdjust="0"/>
  </p:normalViewPr>
  <p:slideViewPr>
    <p:cSldViewPr>
      <p:cViewPr varScale="1">
        <p:scale>
          <a:sx n="91" d="100"/>
          <a:sy n="91" d="100"/>
        </p:scale>
        <p:origin x="1004" y="52"/>
      </p:cViewPr>
      <p:guideLst>
        <p:guide orient="horz" pos="2160"/>
        <p:guide pos="2880"/>
      </p:guideLst>
    </p:cSldViewPr>
  </p:slideViewPr>
  <p:outlineViewPr>
    <p:cViewPr>
      <p:scale>
        <a:sx n="33" d="100"/>
        <a:sy n="33" d="100"/>
      </p:scale>
      <p:origin x="0" y="446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B6DE7B-A879-4898-B02C-D685BB0BD5F9}" type="datetimeFigureOut">
              <a:rPr lang="zh-CN" altLang="en-US" smtClean="0"/>
              <a:t>2022/2/22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67EA3D-66FF-44B8-89DF-79289D4E11E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p:sp>
      <p:sp>
        <p:nvSpPr>
          <p:cNvPr id="25603" name="Rectangle 3"/>
          <p:cNvSpPr>
            <a:spLocks noGrp="1" noChangeArrowheads="1"/>
          </p:cNvSpPr>
          <p:nvPr>
            <p:ph type="body" idx="1"/>
          </p:nvPr>
        </p:nvSpPr>
        <p:spPr/>
        <p:txBody>
          <a:bodyPr/>
          <a:lstStyle/>
          <a:p>
            <a:r>
              <a:rPr lang="zh-CN" altLang="en-US"/>
              <a:t>这是我的一个例子，我前些天在当当网上买了一本机器学习，后来当我在登录当当的时候，他就给我推荐了下面这些书</a:t>
            </a:r>
            <a:r>
              <a:rPr lang="en-US" altLang="zh-CN"/>
              <a:t>《</a:t>
            </a:r>
            <a:r>
              <a:rPr lang="zh-CN" altLang="en-US"/>
              <a:t>模式识别中的核方法及其应用</a:t>
            </a:r>
            <a:r>
              <a:rPr lang="en-US" altLang="zh-CN"/>
              <a:t>》</a:t>
            </a:r>
            <a:r>
              <a:rPr lang="zh-CN" altLang="en-US"/>
              <a:t>，</a:t>
            </a:r>
            <a:r>
              <a:rPr lang="en-US" altLang="zh-CN"/>
              <a:t>《</a:t>
            </a:r>
            <a:r>
              <a:rPr lang="zh-CN" altLang="en-US"/>
              <a:t>机器人学导论</a:t>
            </a:r>
            <a:r>
              <a:rPr lang="en-US" altLang="zh-CN"/>
              <a:t>》《</a:t>
            </a:r>
            <a:r>
              <a:rPr lang="zh-CN" altLang="en-US"/>
              <a:t>数据挖掘</a:t>
            </a:r>
            <a:r>
              <a:rPr lang="en-US" altLang="zh-CN"/>
              <a:t>》《</a:t>
            </a:r>
            <a:r>
              <a:rPr lang="zh-CN" altLang="en-US"/>
              <a:t>编程之美</a:t>
            </a:r>
            <a:r>
              <a:rPr lang="en-US" altLang="zh-CN"/>
              <a:t>》《</a:t>
            </a:r>
            <a:r>
              <a:rPr lang="zh-CN" altLang="en-US"/>
              <a:t>人工智能</a:t>
            </a:r>
            <a:r>
              <a:rPr lang="en-US" altLang="zh-CN"/>
              <a:t>》</a:t>
            </a:r>
            <a:r>
              <a:rPr lang="zh-CN" altLang="en-US"/>
              <a:t>等这些书籍。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EF4045B2-D0A6-4351-BBAA-7D930DD33717}" type="slidenum">
              <a:rPr lang="en-US" altLang="zh-CN" sz="1200">
                <a:ea typeface="宋体" panose="02010600030101010101" pitchFamily="2" charset="-122"/>
              </a:rPr>
              <a:t>18</a:t>
            </a:fld>
            <a:endParaRPr lang="en-US" altLang="zh-CN" sz="1200">
              <a:ea typeface="宋体" panose="02010600030101010101" pitchFamily="2" charset="-122"/>
            </a:endParaRPr>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EF4045B2-D0A6-4351-BBAA-7D930DD33717}" type="slidenum">
              <a:rPr lang="en-US" altLang="zh-CN" sz="1200">
                <a:ea typeface="宋体" panose="02010600030101010101" pitchFamily="2" charset="-122"/>
              </a:rPr>
              <a:t>19</a:t>
            </a:fld>
            <a:endParaRPr lang="en-US" altLang="zh-CN" sz="1200">
              <a:ea typeface="宋体" panose="02010600030101010101" pitchFamily="2" charset="-122"/>
            </a:endParaRPr>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32DFAE15-2FEE-4206-95F0-3A90B6F08EA9}" type="slidenum">
              <a:rPr lang="en-US" altLang="zh-CN" sz="1200">
                <a:ea typeface="宋体" panose="02010600030101010101" pitchFamily="2" charset="-122"/>
              </a:rPr>
              <a:t>20</a:t>
            </a:fld>
            <a:endParaRPr lang="en-US" altLang="zh-CN" sz="1200">
              <a:ea typeface="宋体" panose="02010600030101010101" pitchFamily="2"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32DFAE15-2FEE-4206-95F0-3A90B6F08EA9}" type="slidenum">
              <a:rPr lang="en-US" altLang="zh-CN" sz="1200">
                <a:ea typeface="宋体" panose="02010600030101010101" pitchFamily="2" charset="-122"/>
              </a:rPr>
              <a:t>21</a:t>
            </a:fld>
            <a:endParaRPr lang="en-US" altLang="zh-CN" sz="1200">
              <a:ea typeface="宋体" panose="02010600030101010101" pitchFamily="2"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28F77248-14F5-4D79-A5A6-98B3706EBC10}" type="slidenum">
              <a:rPr lang="en-US" altLang="zh-CN" sz="1200">
                <a:ea typeface="宋体" panose="02010600030101010101" pitchFamily="2" charset="-122"/>
              </a:rPr>
              <a:t>30</a:t>
            </a:fld>
            <a:endParaRPr lang="en-US" altLang="zh-CN" sz="1200">
              <a:ea typeface="宋体" panose="02010600030101010101" pitchFamily="2" charset="-122"/>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6FD1DB22-3AB4-4508-B950-DFC0ECC9AC39}" type="slidenum">
              <a:rPr lang="en-US" altLang="zh-CN" sz="1200">
                <a:ea typeface="宋体" panose="02010600030101010101" pitchFamily="2" charset="-122"/>
              </a:rPr>
              <a:t>37</a:t>
            </a:fld>
            <a:endParaRPr lang="en-US" altLang="zh-CN" sz="1200">
              <a:ea typeface="宋体" panose="02010600030101010101" pitchFamily="2" charset="-122"/>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7AF556C9-357F-4DB4-8953-E2255B7BF795}" type="slidenum">
              <a:rPr lang="en-US" altLang="zh-CN" sz="1200">
                <a:ea typeface="宋体" panose="02010600030101010101" pitchFamily="2" charset="-122"/>
              </a:rPr>
              <a:t>38</a:t>
            </a:fld>
            <a:endParaRPr lang="en-US" altLang="zh-CN" sz="1200">
              <a:ea typeface="宋体" panose="02010600030101010101" pitchFamily="2" charset="-122"/>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7AF556C9-357F-4DB4-8953-E2255B7BF795}" type="slidenum">
              <a:rPr lang="en-US" altLang="zh-CN" sz="1200">
                <a:ea typeface="宋体" panose="02010600030101010101" pitchFamily="2" charset="-122"/>
              </a:rPr>
              <a:t>40</a:t>
            </a:fld>
            <a:endParaRPr lang="en-US" altLang="zh-CN" sz="1200">
              <a:ea typeface="宋体" panose="02010600030101010101" pitchFamily="2" charset="-122"/>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D9E0B5CA-3CBD-4380-89F1-41FF4228B71F}" type="slidenum">
              <a:rPr lang="en-US" altLang="zh-CN" sz="1200">
                <a:ea typeface="宋体" panose="02010600030101010101" pitchFamily="2" charset="-122"/>
              </a:rPr>
              <a:t>48</a:t>
            </a:fld>
            <a:endParaRPr lang="en-US" altLang="zh-CN" sz="1200">
              <a:ea typeface="宋体" panose="02010600030101010101" pitchFamily="2" charset="-122"/>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E1967B6C-D208-428E-BA47-F6CAD13A05DE}" type="slidenum">
              <a:rPr lang="en-US" altLang="zh-CN" sz="1200">
                <a:ea typeface="宋体" panose="02010600030101010101" pitchFamily="2" charset="-122"/>
              </a:rPr>
              <a:t>51</a:t>
            </a:fld>
            <a:endParaRPr lang="en-US" altLang="zh-CN" sz="1200">
              <a:ea typeface="宋体" panose="02010600030101010101" pitchFamily="2" charset="-122"/>
            </a:endParaRPr>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E5945E2A-EEDF-44AA-9D4B-124912F2E0AC}" type="slidenum">
              <a:rPr lang="en-US" altLang="zh-CN" sz="1200">
                <a:ea typeface="宋体" panose="02010600030101010101" pitchFamily="2" charset="-122"/>
              </a:rPr>
              <a:t>7</a:t>
            </a:fld>
            <a:endParaRPr lang="en-US" altLang="zh-CN" sz="1200">
              <a:ea typeface="宋体" panose="02010600030101010101" pitchFamily="2" charset="-122"/>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C4BCE994-0ADD-490E-BB21-735A388CD315}" type="slidenum">
              <a:rPr lang="en-US" altLang="zh-CN" sz="1200">
                <a:ea typeface="宋体" panose="02010600030101010101" pitchFamily="2" charset="-122"/>
              </a:rPr>
              <a:t>55</a:t>
            </a:fld>
            <a:endParaRPr lang="en-US" altLang="zh-CN" sz="1200">
              <a:ea typeface="宋体" panose="02010600030101010101" pitchFamily="2" charset="-122"/>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3B5066E0-9908-44CD-9389-89286240B556}" type="slidenum">
              <a:rPr lang="en-US" altLang="zh-CN" sz="1200">
                <a:ea typeface="宋体" panose="02010600030101010101" pitchFamily="2" charset="-122"/>
              </a:rPr>
              <a:t>56</a:t>
            </a:fld>
            <a:endParaRPr lang="en-US" altLang="zh-CN" sz="1200">
              <a:ea typeface="宋体" panose="02010600030101010101" pitchFamily="2" charset="-122"/>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latinLnBrk="1"/>
            <a:r>
              <a:rPr lang="zh-CN" altLang="en-US" sz="1300" dirty="0"/>
              <a:t>推荐系统如豆瓣电台、云音乐、电商推荐等。本题可以看成是大众点评的应用。随着移动社交网路的兴起，用户的移动数据得到了大量的累积，使得这些移动数据能够基于地点推荐技术帮助人们熟悉周遭环境，提升地点的影响力等。</a:t>
            </a:r>
          </a:p>
          <a:p>
            <a:endParaRPr lang="zh-CN" altLang="en-US" dirty="0"/>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defTabSz="966470" eaLnBrk="1" fontAlgn="auto" hangingPunct="1">
              <a:spcBef>
                <a:spcPts val="0"/>
              </a:spcBef>
              <a:spcAft>
                <a:spcPts val="0"/>
              </a:spcAft>
              <a:defRPr/>
            </a:pPr>
            <a:r>
              <a:rPr lang="zh-CN" altLang="en-US" sz="1300" dirty="0">
                <a:latin typeface="+mn-lt"/>
              </a:rPr>
              <a:t>地点信息中的每个地点信息：地点</a:t>
            </a:r>
            <a:r>
              <a:rPr lang="en-US" altLang="zh-CN" sz="1300" dirty="0">
                <a:latin typeface="+mn-lt"/>
              </a:rPr>
              <a:t>ID</a:t>
            </a:r>
            <a:r>
              <a:rPr lang="zh-CN" altLang="en-US" sz="1300" dirty="0">
                <a:latin typeface="+mn-lt"/>
              </a:rPr>
              <a:t>，纬度，经度，所在城市，粗类别，细类别</a:t>
            </a:r>
            <a:endParaRPr lang="zh-CN" altLang="en-US" dirty="0"/>
          </a:p>
          <a:p>
            <a:r>
              <a:rPr lang="zh-CN" altLang="en-US" sz="1300" dirty="0">
                <a:latin typeface="+mn-lt"/>
              </a:rPr>
              <a:t>用户信息中的每一行：用户</a:t>
            </a:r>
            <a:r>
              <a:rPr lang="en-US" altLang="zh-CN" sz="1300" dirty="0">
                <a:latin typeface="+mn-lt"/>
              </a:rPr>
              <a:t>ID</a:t>
            </a:r>
            <a:r>
              <a:rPr lang="zh-CN" altLang="en-US" sz="1300" dirty="0">
                <a:latin typeface="+mn-lt"/>
              </a:rPr>
              <a:t>，地点</a:t>
            </a:r>
            <a:r>
              <a:rPr lang="en-US" altLang="zh-CN" sz="1300" dirty="0">
                <a:latin typeface="+mn-lt"/>
              </a:rPr>
              <a:t>ID</a:t>
            </a:r>
            <a:r>
              <a:rPr lang="zh-CN" altLang="en-US" sz="1300" dirty="0">
                <a:latin typeface="+mn-lt"/>
              </a:rPr>
              <a:t>，访问次数</a:t>
            </a:r>
            <a:endParaRPr lang="zh-CN" altLang="en-US" dirty="0"/>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defTabSz="966470" eaLnBrk="1" fontAlgn="auto" hangingPunct="1">
              <a:spcBef>
                <a:spcPts val="0"/>
              </a:spcBef>
              <a:spcAft>
                <a:spcPts val="0"/>
              </a:spcAft>
              <a:defRPr/>
            </a:pPr>
            <a:r>
              <a:rPr lang="en-US" altLang="zh-CN" sz="1300" dirty="0">
                <a:latin typeface="+mn-lt"/>
              </a:rPr>
              <a:t>M</a:t>
            </a:r>
            <a:r>
              <a:rPr lang="zh-CN" altLang="en-US" sz="1300" dirty="0">
                <a:latin typeface="+mn-lt"/>
              </a:rPr>
              <a:t>个用户的平均截断召回率。</a:t>
            </a:r>
            <a:r>
              <a:rPr lang="en-US" altLang="zh-CN" sz="1300" dirty="0">
                <a:latin typeface="+mn-lt"/>
              </a:rPr>
              <a:t>Vu</a:t>
            </a:r>
            <a:r>
              <a:rPr lang="zh-CN" altLang="en-US" sz="1300" dirty="0">
                <a:latin typeface="+mn-lt"/>
              </a:rPr>
              <a:t>表示测试集中用户</a:t>
            </a:r>
            <a:r>
              <a:rPr lang="en-US" altLang="zh-CN" sz="1300" dirty="0">
                <a:latin typeface="+mn-lt"/>
              </a:rPr>
              <a:t>U</a:t>
            </a:r>
            <a:r>
              <a:rPr lang="zh-CN" altLang="en-US" sz="1300" dirty="0">
                <a:latin typeface="+mn-lt"/>
              </a:rPr>
              <a:t>的访问地点集，</a:t>
            </a:r>
            <a:r>
              <a:rPr lang="en-US" altLang="zh-CN" sz="1300" dirty="0">
                <a:latin typeface="+mn-lt"/>
              </a:rPr>
              <a:t>Su</a:t>
            </a:r>
            <a:r>
              <a:rPr lang="zh-CN" altLang="en-US" sz="1300" dirty="0">
                <a:latin typeface="+mn-lt"/>
              </a:rPr>
              <a:t>表示推荐算法的推荐列表。</a:t>
            </a:r>
            <a:endParaRPr lang="zh-CN" altLang="en-US" dirty="0"/>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latinLnBrk="1"/>
            <a:r>
              <a:rPr lang="zh-CN" altLang="en-US" dirty="0"/>
              <a:t>基于用户的协同过滤算法主要用于</a:t>
            </a:r>
            <a:r>
              <a:rPr lang="en-US" altLang="zh-CN" dirty="0"/>
              <a:t>………………</a:t>
            </a:r>
          </a:p>
          <a:p>
            <a:pPr latinLnBrk="1"/>
            <a:r>
              <a:rPr lang="zh-CN" altLang="en-US" dirty="0"/>
              <a:t>流程主要为：</a:t>
            </a:r>
            <a:r>
              <a:rPr lang="en-US" altLang="zh-CN" dirty="0"/>
              <a:t>1</a:t>
            </a:r>
            <a:r>
              <a:rPr lang="zh-CN" altLang="en-US" dirty="0"/>
              <a:t>、</a:t>
            </a:r>
            <a:r>
              <a:rPr lang="en-US" altLang="zh-CN" dirty="0"/>
              <a:t>2</a:t>
            </a:r>
            <a:r>
              <a:rPr lang="zh-CN" altLang="en-US" dirty="0"/>
              <a:t>、</a:t>
            </a: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defTabSz="966470" eaLnBrk="1" fontAlgn="auto" hangingPunct="1">
              <a:spcBef>
                <a:spcPts val="0"/>
              </a:spcBef>
              <a:spcAft>
                <a:spcPts val="0"/>
              </a:spcAft>
              <a:defRPr/>
            </a:pPr>
            <a:r>
              <a:rPr lang="zh-CN" altLang="en-US" sz="1300" dirty="0">
                <a:latin typeface="+mn-lt"/>
              </a:rPr>
              <a:t>将原始数据进行合并、清洗。用户信息中，用户签到次数均为</a:t>
            </a:r>
            <a:r>
              <a:rPr lang="en-US" altLang="zh-CN" sz="1300" dirty="0">
                <a:latin typeface="+mn-lt"/>
              </a:rPr>
              <a:t>1</a:t>
            </a:r>
            <a:r>
              <a:rPr lang="zh-CN" altLang="en-US" sz="1300" dirty="0">
                <a:latin typeface="+mn-lt"/>
              </a:rPr>
              <a:t>，因此构建矩阵时，默认用户评分均为</a:t>
            </a:r>
            <a:r>
              <a:rPr lang="en-US" altLang="zh-CN" sz="1300" dirty="0">
                <a:latin typeface="+mn-lt"/>
              </a:rPr>
              <a:t>1</a:t>
            </a:r>
            <a:r>
              <a:rPr lang="zh-CN" altLang="en-US" sz="1300" dirty="0">
                <a:latin typeface="+mn-lt"/>
              </a:rPr>
              <a:t>，可以删除此列。</a:t>
            </a:r>
            <a:endParaRPr lang="en-US" altLang="zh-CN" sz="1300" dirty="0">
              <a:latin typeface="+mn-lt"/>
            </a:endParaRPr>
          </a:p>
          <a:p>
            <a:pPr defTabSz="966470" eaLnBrk="1" fontAlgn="auto" hangingPunct="1">
              <a:spcBef>
                <a:spcPts val="0"/>
              </a:spcBef>
              <a:spcAft>
                <a:spcPts val="0"/>
              </a:spcAft>
              <a:defRPr/>
            </a:pPr>
            <a:r>
              <a:rPr lang="zh-CN" altLang="en-US" sz="1300" dirty="0">
                <a:latin typeface="+mn-lt"/>
              </a:rPr>
              <a:t>地图信息中，相较于同一经纬度，粗类别和细类别的分类更为细致，因此在构建矩阵的过程中所占比重大一些。</a:t>
            </a:r>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defTabSz="966470" eaLnBrk="1" fontAlgn="auto" hangingPunct="1">
              <a:spcBef>
                <a:spcPts val="0"/>
              </a:spcBef>
              <a:spcAft>
                <a:spcPts val="0"/>
              </a:spcAft>
              <a:defRPr/>
            </a:pPr>
            <a:r>
              <a:rPr lang="zh-CN" altLang="en-US" sz="1300" dirty="0">
                <a:latin typeface="+mn-lt"/>
              </a:rPr>
              <a:t>合并之后的数据表。</a:t>
            </a:r>
            <a:endParaRPr lang="en-US" altLang="zh-CN" sz="1300" dirty="0">
              <a:latin typeface="+mn-lt"/>
            </a:endParaRPr>
          </a:p>
          <a:p>
            <a:pPr defTabSz="966470" eaLnBrk="1" fontAlgn="auto" hangingPunct="1">
              <a:spcBef>
                <a:spcPts val="0"/>
              </a:spcBef>
              <a:spcAft>
                <a:spcPts val="0"/>
              </a:spcAft>
              <a:defRPr/>
            </a:pPr>
            <a:r>
              <a:rPr lang="zh-CN" altLang="en-US" sz="1300" dirty="0">
                <a:latin typeface="+mn-lt"/>
              </a:rPr>
              <a:t>在此我们既可以通过基于用户的协同过滤，找到用户的最近邻。</a:t>
            </a:r>
            <a:endParaRPr lang="en-US" altLang="zh-CN" sz="1300" dirty="0">
              <a:latin typeface="+mn-lt"/>
            </a:endParaRPr>
          </a:p>
          <a:p>
            <a:pPr defTabSz="966470" eaLnBrk="1" fontAlgn="auto" hangingPunct="1">
              <a:spcBef>
                <a:spcPts val="0"/>
              </a:spcBef>
              <a:spcAft>
                <a:spcPts val="0"/>
              </a:spcAft>
              <a:defRPr/>
            </a:pPr>
            <a:r>
              <a:rPr lang="zh-CN" altLang="en-US" sz="1300" dirty="0">
                <a:latin typeface="+mn-lt"/>
              </a:rPr>
              <a:t>也可以基于地点的协同过滤，找到用户最喜爱地点之间的关系。</a:t>
            </a:r>
            <a:endParaRPr lang="en-US" altLang="zh-CN" sz="1300" dirty="0">
              <a:latin typeface="+mn-lt"/>
            </a:endParaRPr>
          </a:p>
          <a:p>
            <a:pPr defTabSz="966470" eaLnBrk="1" fontAlgn="auto" hangingPunct="1">
              <a:spcBef>
                <a:spcPts val="0"/>
              </a:spcBef>
              <a:spcAft>
                <a:spcPts val="0"/>
              </a:spcAft>
              <a:defRPr/>
            </a:pPr>
            <a:r>
              <a:rPr lang="zh-CN" altLang="en-US" sz="1300" dirty="0">
                <a:latin typeface="+mn-lt"/>
              </a:rPr>
              <a:t>还可以通过混合过滤算法，综合考虑。</a:t>
            </a:r>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defTabSz="966470" eaLnBrk="1" fontAlgn="auto" hangingPunct="1">
              <a:spcBef>
                <a:spcPts val="0"/>
              </a:spcBef>
              <a:spcAft>
                <a:spcPts val="0"/>
              </a:spcAft>
              <a:defRPr/>
            </a:pPr>
            <a:r>
              <a:rPr lang="zh-CN" altLang="en-US" sz="1300" dirty="0">
                <a:latin typeface="+mn-lt"/>
              </a:rPr>
              <a:t>实验中我们采用了基于用户的过滤，并采取拟合性更好，计算更简易的皮尔逊相关系数。</a:t>
            </a:r>
            <a:r>
              <a:rPr lang="en-US" altLang="zh-CN" dirty="0" err="1"/>
              <a:t>Cov</a:t>
            </a:r>
            <a:r>
              <a:rPr lang="en-US" altLang="zh-CN" dirty="0"/>
              <a:t>(X,Y)</a:t>
            </a:r>
            <a:r>
              <a:rPr lang="zh-CN" altLang="en-US" dirty="0"/>
              <a:t>为</a:t>
            </a:r>
            <a:r>
              <a:rPr lang="en-US" altLang="zh-CN" dirty="0"/>
              <a:t>X</a:t>
            </a:r>
            <a:r>
              <a:rPr lang="zh-CN" altLang="en-US" dirty="0"/>
              <a:t>与</a:t>
            </a:r>
            <a:r>
              <a:rPr lang="en-US" altLang="zh-CN" dirty="0"/>
              <a:t>Y</a:t>
            </a:r>
            <a:r>
              <a:rPr lang="zh-CN" altLang="en-US" dirty="0"/>
              <a:t>的协方差，</a:t>
            </a:r>
            <a:r>
              <a:rPr lang="en-US" altLang="zh-CN" dirty="0" err="1"/>
              <a:t>Var</a:t>
            </a:r>
            <a:r>
              <a:rPr lang="en-US" altLang="zh-CN" dirty="0"/>
              <a:t>[X]</a:t>
            </a:r>
            <a:r>
              <a:rPr lang="zh-CN" altLang="en-US" dirty="0"/>
              <a:t>为</a:t>
            </a:r>
            <a:r>
              <a:rPr lang="en-US" altLang="zh-CN" dirty="0"/>
              <a:t>X</a:t>
            </a:r>
            <a:r>
              <a:rPr lang="zh-CN" altLang="en-US" dirty="0"/>
              <a:t>的方差，</a:t>
            </a:r>
            <a:r>
              <a:rPr lang="en-US" altLang="zh-CN" dirty="0" err="1"/>
              <a:t>Var</a:t>
            </a:r>
            <a:r>
              <a:rPr lang="en-US" altLang="zh-CN" dirty="0"/>
              <a:t>[Y]</a:t>
            </a:r>
            <a:r>
              <a:rPr lang="zh-CN" altLang="en-US" dirty="0"/>
              <a:t>为</a:t>
            </a:r>
            <a:r>
              <a:rPr lang="en-US" altLang="zh-CN" dirty="0"/>
              <a:t>Y</a:t>
            </a:r>
            <a:r>
              <a:rPr lang="zh-CN" altLang="en-US" dirty="0"/>
              <a:t>的方差</a:t>
            </a:r>
          </a:p>
          <a:p>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zh-CN" altLang="en-US" sz="1300" dirty="0">
                <a:latin typeface="+mn-lt"/>
              </a:rPr>
              <a:t>参数设置的过程中采用</a:t>
            </a:r>
            <a:r>
              <a:rPr lang="en-US" altLang="zh-CN" sz="1300" dirty="0">
                <a:latin typeface="+mn-lt"/>
              </a:rPr>
              <a:t>K</a:t>
            </a:r>
            <a:r>
              <a:rPr lang="zh-CN" altLang="en-US" sz="1300" dirty="0">
                <a:latin typeface="+mn-lt"/>
              </a:rPr>
              <a:t>近邻的方法， 试验后发现</a:t>
            </a:r>
            <a:r>
              <a:rPr lang="en-US" altLang="zh-CN" sz="1300" dirty="0">
                <a:latin typeface="+mn-lt"/>
              </a:rPr>
              <a:t>k=3</a:t>
            </a:r>
            <a:r>
              <a:rPr lang="zh-CN" altLang="en-US" sz="1300" dirty="0">
                <a:latin typeface="+mn-lt"/>
              </a:rPr>
              <a:t>时在算法执行效率和结果上较优。错误率由千分之一降低到万分之一。</a:t>
            </a:r>
            <a:endParaRPr lang="en-US" altLang="zh-CN" sz="1300" dirty="0">
              <a:latin typeface="+mn-lt"/>
            </a:endParaRPr>
          </a:p>
          <a:p>
            <a:r>
              <a:rPr lang="zh-CN" altLang="en-US" sz="1300" dirty="0">
                <a:latin typeface="+mn-lt"/>
              </a:rPr>
              <a:t>右图是对相似度进行排序并输出相似度排名靠前的邻居。</a:t>
            </a:r>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DDAC8D52-A3D5-4D4E-8075-3AC293B23D63}" type="slidenum">
              <a:rPr lang="en-US" altLang="zh-CN" sz="1200">
                <a:ea typeface="宋体" panose="02010600030101010101" pitchFamily="2" charset="-122"/>
              </a:rPr>
              <a:t>9</a:t>
            </a:fld>
            <a:endParaRPr lang="en-US" altLang="zh-CN" sz="1200">
              <a:ea typeface="宋体" panose="02010600030101010101" pitchFamily="2" charset="-122"/>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zh-CN" altLang="en-US" sz="1300" dirty="0">
                <a:latin typeface="+mn-lt"/>
              </a:rPr>
              <a:t>输出结果</a:t>
            </a:r>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70000" y="728663"/>
            <a:ext cx="4778375" cy="3584575"/>
          </a:xfrm>
        </p:spPr>
      </p:sp>
      <p:sp>
        <p:nvSpPr>
          <p:cNvPr id="3" name="备注占位符 2"/>
          <p:cNvSpPr>
            <a:spLocks noGrp="1"/>
          </p:cNvSpPr>
          <p:nvPr>
            <p:ph type="body" idx="1"/>
          </p:nvPr>
        </p:nvSpPr>
        <p:spPr/>
        <p:txBody>
          <a:bodyPr/>
          <a:lstStyle/>
          <a:p>
            <a:r>
              <a:rPr lang="zh-CN" altLang="en-US" sz="1300" dirty="0">
                <a:latin typeface="+mn-lt"/>
              </a:rPr>
              <a:t>选这个题的时候有点心虚，因为前</a:t>
            </a:r>
            <a:r>
              <a:rPr lang="en-US" altLang="zh-CN" sz="1300" dirty="0">
                <a:latin typeface="+mn-lt"/>
              </a:rPr>
              <a:t>6</a:t>
            </a:r>
            <a:r>
              <a:rPr lang="zh-CN" altLang="en-US" sz="1300" dirty="0">
                <a:latin typeface="+mn-lt"/>
              </a:rPr>
              <a:t>名都是一次提交就满分的那种。最终取得了第</a:t>
            </a:r>
            <a:r>
              <a:rPr lang="en-US" altLang="zh-CN" sz="1300" dirty="0">
                <a:latin typeface="+mn-lt"/>
              </a:rPr>
              <a:t>10</a:t>
            </a:r>
            <a:r>
              <a:rPr lang="zh-CN" altLang="en-US" sz="1300" dirty="0">
                <a:latin typeface="+mn-lt"/>
              </a:rPr>
              <a:t>名的名次，有效成绩中排名第四。预测排名上前一名是千万分之十的错误率，我是万分之十六的错误率。证明还有很多改进的地方。</a:t>
            </a:r>
            <a:endParaRPr lang="en-US" altLang="zh-CN" sz="1300" dirty="0">
              <a:latin typeface="+mn-lt"/>
            </a:endParaRPr>
          </a:p>
        </p:txBody>
      </p:sp>
      <p:sp>
        <p:nvSpPr>
          <p:cNvPr id="4" name="灯片编号占位符 3"/>
          <p:cNvSpPr>
            <a:spLocks noGrp="1"/>
          </p:cNvSpPr>
          <p:nvPr>
            <p:ph type="sldNum" sz="quarter" idx="10"/>
          </p:nvPr>
        </p:nvSpPr>
        <p:spPr>
          <a:xfrm>
            <a:off x="4143587" y="9119474"/>
            <a:ext cx="3169920" cy="480060"/>
          </a:xfrm>
          <a:prstGeom prst="rect">
            <a:avLst/>
          </a:prstGeom>
        </p:spPr>
        <p:txBody>
          <a:bodyPr lIns="96661" tIns="48331" rIns="96661" bIns="48331"/>
          <a:lstStyle/>
          <a:p>
            <a:pPr marL="0" marR="0" lvl="0" indent="0" algn="l" defTabSz="914400" rtl="0" eaLnBrk="0" fontAlgn="base" latinLnBrk="0" hangingPunct="0">
              <a:lnSpc>
                <a:spcPct val="100000"/>
              </a:lnSpc>
              <a:spcBef>
                <a:spcPct val="0"/>
              </a:spcBef>
              <a:spcAft>
                <a:spcPct val="0"/>
              </a:spcAft>
              <a:buClrTx/>
              <a:buSzTx/>
              <a:buFontTx/>
              <a:buNone/>
              <a:defRPr/>
            </a:pPr>
            <a:fld id="{ADF34295-CDBF-4A6F-83FB-FA63FDD9E45C}" type="slidenum">
              <a:rPr kumimoji="0" lang="zh-CN" altLang="en-US" sz="1400" b="1"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70</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此赛题的目的是根据用户与商户在双</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之前</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个月的交互记录数据和双</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期间的交互记录，预测商户的新买家在未来的</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个月内再次从同一商家购买商品的概率</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71</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该数据集包含在“双十一”之前和之后的过去</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个月中的匿名用户的购物日志，以及指示他们是否是重复购买者的标签信息。由于隐私问题，数据以偏移量进行采样，因此该数据集的统计结果对于</a:t>
            </a:r>
            <a:r>
              <a:rPr lang="en-US" altLang="zh-CN" dirty="0">
                <a:latin typeface="微软雅黑" panose="020B0503020204020204" pitchFamily="34" charset="-122"/>
                <a:ea typeface="微软雅黑" panose="020B0503020204020204" pitchFamily="34" charset="-122"/>
              </a:rPr>
              <a:t>Tmall.com</a:t>
            </a:r>
            <a:r>
              <a:rPr lang="zh-CN" altLang="en-US" dirty="0">
                <a:latin typeface="微软雅黑" panose="020B0503020204020204" pitchFamily="34" charset="-122"/>
                <a:ea typeface="微软雅黑" panose="020B0503020204020204" pitchFamily="34" charset="-122"/>
              </a:rPr>
              <a:t>的实际数据有一些偏差。但它不会影响解决方案的适用性。</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72</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步骤</a:t>
            </a:r>
            <a:r>
              <a:rPr lang="en-US" altLang="zh-CN" dirty="0"/>
              <a:t>1</a:t>
            </a:r>
            <a:r>
              <a:rPr lang="zh-CN" altLang="en-US" dirty="0"/>
              <a:t>：数据近</a:t>
            </a:r>
            <a:r>
              <a:rPr lang="en-US" altLang="zh-CN" dirty="0"/>
              <a:t>2G</a:t>
            </a:r>
            <a:r>
              <a:rPr lang="zh-CN" altLang="en-US" dirty="0"/>
              <a:t>。例如</a:t>
            </a:r>
            <a:r>
              <a:rPr lang="en-US" altLang="zh-CN" dirty="0"/>
              <a:t>: int64, </a:t>
            </a:r>
            <a:r>
              <a:rPr lang="zh-CN" altLang="en-US" dirty="0"/>
              <a:t>检查最小值是否存在负数，是则声明</a:t>
            </a:r>
            <a:r>
              <a:rPr lang="en-US" altLang="zh-CN" dirty="0"/>
              <a:t>signed</a:t>
            </a:r>
            <a:r>
              <a:rPr lang="zh-CN" altLang="en-US" dirty="0"/>
              <a:t>，否则声明</a:t>
            </a:r>
            <a:r>
              <a:rPr lang="en-US" altLang="zh-CN" dirty="0"/>
              <a:t>unsigned</a:t>
            </a:r>
            <a:r>
              <a:rPr lang="zh-CN" altLang="en-US" dirty="0"/>
              <a:t>，并转换更小的</a:t>
            </a:r>
            <a:r>
              <a:rPr lang="en-US" altLang="zh-CN" dirty="0"/>
              <a:t>int size</a:t>
            </a:r>
          </a:p>
          <a:p>
            <a:r>
              <a:rPr lang="zh-CN" altLang="en-US" dirty="0"/>
              <a:t>对于</a:t>
            </a:r>
            <a:r>
              <a:rPr lang="en-US" altLang="zh-CN" dirty="0"/>
              <a:t>object</a:t>
            </a:r>
            <a:r>
              <a:rPr lang="zh-CN" altLang="en-US" dirty="0"/>
              <a:t>类型，则会转换成</a:t>
            </a:r>
            <a:r>
              <a:rPr lang="en-US" altLang="zh-CN" dirty="0"/>
              <a:t>category</a:t>
            </a:r>
            <a:r>
              <a:rPr lang="zh-CN" altLang="en-US" dirty="0"/>
              <a:t>类型，占用内存率小。</a:t>
            </a:r>
            <a:endParaRPr lang="en-US" altLang="zh-CN" dirty="0"/>
          </a:p>
          <a:p>
            <a:r>
              <a:rPr lang="zh-CN" altLang="en-US" dirty="0"/>
              <a:t>步骤</a:t>
            </a:r>
            <a:r>
              <a:rPr lang="en-US" altLang="zh-CN" dirty="0"/>
              <a:t>2</a:t>
            </a:r>
            <a:r>
              <a:rPr lang="zh-CN" altLang="en-US" dirty="0"/>
              <a:t>：查看缺失值发现</a:t>
            </a:r>
            <a:r>
              <a:rPr lang="en-US" altLang="zh-CN" dirty="0" err="1"/>
              <a:t>brand_id</a:t>
            </a:r>
            <a:r>
              <a:rPr lang="zh-CN" altLang="en-US" dirty="0"/>
              <a:t>（品牌）有</a:t>
            </a:r>
            <a:r>
              <a:rPr lang="en-US" altLang="zh-CN" dirty="0"/>
              <a:t>91015</a:t>
            </a:r>
            <a:r>
              <a:rPr lang="zh-CN" altLang="en-US" dirty="0"/>
              <a:t>条缺失数据。</a:t>
            </a:r>
            <a:r>
              <a:rPr lang="en-US" altLang="zh-CN" dirty="0" err="1"/>
              <a:t>brand_id</a:t>
            </a:r>
            <a:r>
              <a:rPr lang="zh-CN" altLang="en-US" dirty="0"/>
              <a:t>使用所在</a:t>
            </a:r>
            <a:r>
              <a:rPr lang="en-US" altLang="zh-CN" dirty="0" err="1"/>
              <a:t>seller_id</a:t>
            </a:r>
            <a:r>
              <a:rPr lang="zh-CN" altLang="en-US" dirty="0"/>
              <a:t>对应的</a:t>
            </a:r>
            <a:r>
              <a:rPr lang="en-US" altLang="zh-CN" dirty="0" err="1"/>
              <a:t>brand_id</a:t>
            </a:r>
            <a:r>
              <a:rPr lang="zh-CN" altLang="en-US" dirty="0"/>
              <a:t>的众数填充</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73</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    -  </a:t>
            </a:r>
            <a:r>
              <a:rPr lang="zh-CN" altLang="en-US" dirty="0"/>
              <a:t>年龄，性别</a:t>
            </a:r>
            <a:r>
              <a:rPr lang="en-US" altLang="zh-CN" dirty="0"/>
              <a:t>(</a:t>
            </a:r>
            <a:r>
              <a:rPr lang="zh-CN" altLang="en-US" dirty="0"/>
              <a:t>完成</a:t>
            </a:r>
            <a:r>
              <a:rPr lang="en-US" altLang="zh-CN" dirty="0"/>
              <a:t>)</a:t>
            </a:r>
          </a:p>
          <a:p>
            <a:r>
              <a:rPr lang="en-US" altLang="zh-CN" dirty="0"/>
              <a:t>###    -  </a:t>
            </a:r>
            <a:r>
              <a:rPr lang="zh-CN" altLang="en-US" dirty="0"/>
              <a:t>点击，加入购物车，购买，收藏的总次数</a:t>
            </a:r>
            <a:r>
              <a:rPr lang="en-US" altLang="zh-CN" dirty="0"/>
              <a:t>(</a:t>
            </a:r>
            <a:r>
              <a:rPr lang="zh-CN" altLang="en-US" dirty="0"/>
              <a:t>完成</a:t>
            </a:r>
            <a:r>
              <a:rPr lang="en-US" altLang="zh-CN" dirty="0"/>
              <a:t>) </a:t>
            </a:r>
          </a:p>
          <a:p>
            <a:r>
              <a:rPr lang="en-US" altLang="zh-CN" dirty="0"/>
              <a:t>###    -  </a:t>
            </a:r>
            <a:r>
              <a:rPr lang="zh-CN" altLang="en-US" dirty="0"/>
              <a:t>双十一之前，重复购买过的商家数量</a:t>
            </a:r>
            <a:r>
              <a:rPr lang="en-US" altLang="zh-CN" dirty="0"/>
              <a:t>(</a:t>
            </a:r>
            <a:r>
              <a:rPr lang="zh-CN" altLang="en-US" dirty="0"/>
              <a:t>完成</a:t>
            </a:r>
            <a:r>
              <a:rPr lang="en-US" altLang="zh-CN" dirty="0"/>
              <a:t>)</a:t>
            </a:r>
          </a:p>
          <a:p>
            <a:r>
              <a:rPr lang="en-US" altLang="zh-CN" dirty="0"/>
              <a:t>###    -  </a:t>
            </a:r>
            <a:r>
              <a:rPr lang="zh-CN" altLang="en-US" dirty="0"/>
              <a:t>用户六个月中做出行为的种类数量</a:t>
            </a:r>
            <a:r>
              <a:rPr lang="en-US" altLang="zh-CN" dirty="0"/>
              <a:t>,</a:t>
            </a:r>
            <a:r>
              <a:rPr lang="zh-CN" altLang="en-US" dirty="0"/>
              <a:t>商品数量</a:t>
            </a:r>
            <a:r>
              <a:rPr lang="en-US" altLang="zh-CN" dirty="0"/>
              <a:t>,</a:t>
            </a:r>
            <a:r>
              <a:rPr lang="zh-CN" altLang="en-US" dirty="0"/>
              <a:t>品牌数量</a:t>
            </a:r>
            <a:r>
              <a:rPr lang="en-US" altLang="zh-CN" dirty="0"/>
              <a:t>,</a:t>
            </a:r>
            <a:r>
              <a:rPr lang="zh-CN" altLang="en-US" dirty="0"/>
              <a:t>天数</a:t>
            </a:r>
            <a:r>
              <a:rPr lang="en-US" altLang="zh-CN" dirty="0"/>
              <a:t>(</a:t>
            </a:r>
            <a:r>
              <a:rPr lang="zh-CN" altLang="en-US" dirty="0"/>
              <a:t>完成</a:t>
            </a:r>
            <a:r>
              <a:rPr lang="en-US" altLang="zh-CN" dirty="0"/>
              <a:t>)</a:t>
            </a:r>
          </a:p>
          <a:p>
            <a:r>
              <a:rPr lang="en-US" altLang="zh-CN" dirty="0"/>
              <a:t>###    -  </a:t>
            </a:r>
            <a:r>
              <a:rPr lang="zh-CN" altLang="en-US" dirty="0"/>
              <a:t>点击购买转化率，加入购物车购买转化率，被收藏次数购买转化率</a:t>
            </a:r>
            <a:r>
              <a:rPr lang="en-US" altLang="zh-CN" dirty="0"/>
              <a:t>(</a:t>
            </a:r>
            <a:r>
              <a:rPr lang="zh-CN" altLang="en-US" dirty="0"/>
              <a:t>完成</a:t>
            </a:r>
            <a:r>
              <a:rPr lang="en-US" altLang="zh-CN" dirty="0"/>
              <a:t>)</a:t>
            </a:r>
          </a:p>
          <a:p>
            <a:r>
              <a:rPr lang="en-US" altLang="zh-CN" dirty="0"/>
              <a:t>### -----------------------------</a:t>
            </a:r>
          </a:p>
          <a:p>
            <a:r>
              <a:rPr lang="en-US" altLang="zh-CN" dirty="0"/>
              <a:t>###    -  </a:t>
            </a:r>
            <a:r>
              <a:rPr lang="zh-CN" altLang="en-US" dirty="0"/>
              <a:t>被点击，被加入购物车，被购买，被收藏次数</a:t>
            </a:r>
            <a:r>
              <a:rPr lang="en-US" altLang="zh-CN" dirty="0"/>
              <a:t>(</a:t>
            </a:r>
            <a:r>
              <a:rPr lang="zh-CN" altLang="en-US" dirty="0"/>
              <a:t>完成</a:t>
            </a:r>
            <a:r>
              <a:rPr lang="en-US" altLang="zh-CN" dirty="0"/>
              <a:t>--</a:t>
            </a:r>
            <a:r>
              <a:rPr lang="zh-CN" altLang="en-US" dirty="0"/>
              <a:t>相关性高</a:t>
            </a:r>
            <a:r>
              <a:rPr lang="en-US" altLang="zh-CN" dirty="0"/>
              <a:t>)</a:t>
            </a:r>
          </a:p>
          <a:p>
            <a:r>
              <a:rPr lang="en-US" altLang="zh-CN" dirty="0"/>
              <a:t>###    -  </a:t>
            </a:r>
            <a:r>
              <a:rPr lang="zh-CN" altLang="en-US" dirty="0"/>
              <a:t>商户被点击的人数，被加入购物车的人数，被购买的人数</a:t>
            </a:r>
            <a:r>
              <a:rPr lang="en-US" altLang="zh-CN" dirty="0"/>
              <a:t>(</a:t>
            </a:r>
            <a:r>
              <a:rPr lang="zh-CN" altLang="en-US" dirty="0"/>
              <a:t>完成</a:t>
            </a:r>
            <a:r>
              <a:rPr lang="en-US" altLang="zh-CN" dirty="0"/>
              <a:t>--</a:t>
            </a:r>
            <a:r>
              <a:rPr lang="zh-CN" altLang="en-US" dirty="0"/>
              <a:t>相关性高</a:t>
            </a:r>
            <a:r>
              <a:rPr lang="en-US" altLang="zh-CN" dirty="0"/>
              <a:t>)</a:t>
            </a:r>
          </a:p>
          <a:p>
            <a:r>
              <a:rPr lang="en-US" altLang="zh-CN" dirty="0"/>
              <a:t>###    -  </a:t>
            </a:r>
            <a:r>
              <a:rPr lang="zh-CN" altLang="en-US" dirty="0"/>
              <a:t>被点击购买转化率，被加入购物车购买转化率，被收藏次数购买转化率</a:t>
            </a:r>
            <a:r>
              <a:rPr lang="en-US" altLang="zh-CN" dirty="0"/>
              <a:t>(</a:t>
            </a:r>
            <a:r>
              <a:rPr lang="zh-CN" altLang="en-US" dirty="0"/>
              <a:t>完成</a:t>
            </a:r>
            <a:r>
              <a:rPr lang="en-US" altLang="zh-CN" dirty="0"/>
              <a:t>)</a:t>
            </a:r>
          </a:p>
          <a:p>
            <a:r>
              <a:rPr lang="en-US" altLang="zh-CN" dirty="0"/>
              <a:t>###    -  </a:t>
            </a:r>
            <a:r>
              <a:rPr lang="zh-CN" altLang="en-US" dirty="0"/>
              <a:t>商户商品，种类，品牌总数 </a:t>
            </a:r>
            <a:r>
              <a:rPr lang="en-US" altLang="zh-CN" dirty="0"/>
              <a:t>(</a:t>
            </a:r>
            <a:r>
              <a:rPr lang="zh-CN" altLang="en-US" dirty="0"/>
              <a:t>完成</a:t>
            </a:r>
            <a:r>
              <a:rPr lang="en-US" altLang="zh-CN" dirty="0"/>
              <a:t>)</a:t>
            </a:r>
          </a:p>
          <a:p>
            <a:r>
              <a:rPr lang="en-US" altLang="zh-CN" dirty="0"/>
              <a:t>###    -  </a:t>
            </a:r>
            <a:r>
              <a:rPr lang="zh-CN" altLang="en-US" dirty="0"/>
              <a:t>被收藏的人数</a:t>
            </a:r>
            <a:r>
              <a:rPr lang="en-US" altLang="zh-CN" dirty="0"/>
              <a:t>, </a:t>
            </a:r>
            <a:r>
              <a:rPr lang="zh-CN" altLang="en-US" dirty="0"/>
              <a:t>商户重复买家总数量</a:t>
            </a:r>
            <a:r>
              <a:rPr lang="en-US" altLang="zh-CN" dirty="0"/>
              <a:t>(</a:t>
            </a:r>
            <a:r>
              <a:rPr lang="zh-CN" altLang="en-US" dirty="0"/>
              <a:t>完成</a:t>
            </a:r>
            <a:r>
              <a:rPr lang="en-US" altLang="zh-CN" dirty="0"/>
              <a:t>)</a:t>
            </a:r>
          </a:p>
          <a:p>
            <a:r>
              <a:rPr lang="en-US" altLang="zh-CN" dirty="0"/>
              <a:t>### -----------------------------</a:t>
            </a:r>
          </a:p>
          <a:p>
            <a:r>
              <a:rPr lang="en-US" altLang="zh-CN" dirty="0"/>
              <a:t>###    -  </a:t>
            </a:r>
            <a:r>
              <a:rPr lang="zh-CN" altLang="en-US" dirty="0"/>
              <a:t>点击，加入购物车，购买，收藏的总次数</a:t>
            </a:r>
            <a:r>
              <a:rPr lang="en-US" altLang="zh-CN" dirty="0"/>
              <a:t>(</a:t>
            </a:r>
            <a:r>
              <a:rPr lang="zh-CN" altLang="en-US" dirty="0"/>
              <a:t>完成</a:t>
            </a:r>
            <a:r>
              <a:rPr lang="en-US" altLang="zh-CN" dirty="0"/>
              <a:t>) </a:t>
            </a:r>
          </a:p>
          <a:p>
            <a:r>
              <a:rPr lang="en-US" altLang="zh-CN" dirty="0"/>
              <a:t>###    -  </a:t>
            </a:r>
            <a:r>
              <a:rPr lang="zh-CN" altLang="en-US" dirty="0"/>
              <a:t>点击总天数</a:t>
            </a:r>
            <a:r>
              <a:rPr lang="en-US" altLang="zh-CN" dirty="0"/>
              <a:t>(</a:t>
            </a:r>
            <a:r>
              <a:rPr lang="zh-CN" altLang="en-US" dirty="0"/>
              <a:t>完成</a:t>
            </a:r>
            <a:r>
              <a:rPr lang="en-US" altLang="zh-CN" dirty="0"/>
              <a:t>) </a:t>
            </a:r>
          </a:p>
          <a:p>
            <a:r>
              <a:rPr lang="en-US" altLang="zh-CN" dirty="0"/>
              <a:t>###    -  </a:t>
            </a:r>
            <a:r>
              <a:rPr lang="zh-CN" altLang="en-US" dirty="0"/>
              <a:t>购买商品种类数量，点击商品种类数量</a:t>
            </a:r>
            <a:r>
              <a:rPr lang="en-US" altLang="zh-CN" dirty="0"/>
              <a:t>(</a:t>
            </a:r>
            <a:r>
              <a:rPr lang="zh-CN" altLang="en-US" dirty="0"/>
              <a:t>完成</a:t>
            </a:r>
            <a:r>
              <a:rPr lang="en-US" altLang="zh-CN" dirty="0"/>
              <a:t>)</a:t>
            </a:r>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77</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特征重要性排序</a:t>
            </a:r>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78</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提取完特征后，检查特征与特征之间的相关性，使用皮尔逊系数。绘制热点图。</a:t>
            </a:r>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79</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遍历每个模型的预测结果，计算其与真实结果的</a:t>
            </a:r>
            <a:r>
              <a:rPr lang="en-US" altLang="zh-CN" dirty="0"/>
              <a:t>AUC</a:t>
            </a:r>
            <a:r>
              <a:rPr lang="zh-CN" altLang="en-US" dirty="0"/>
              <a:t>值</a:t>
            </a:r>
            <a:endParaRPr lang="en-US" altLang="zh-CN" dirty="0"/>
          </a:p>
          <a:p>
            <a:r>
              <a:rPr lang="en-US" altLang="zh-CN" dirty="0"/>
              <a:t>GBDT</a:t>
            </a:r>
            <a:r>
              <a:rPr lang="zh-CN" altLang="en-US" dirty="0"/>
              <a:t>：梯度提升决策树分类；</a:t>
            </a:r>
            <a:r>
              <a:rPr lang="en-US" altLang="zh-CN" dirty="0"/>
              <a:t>GBM</a:t>
            </a:r>
            <a:r>
              <a:rPr lang="zh-CN" altLang="en-US" dirty="0"/>
              <a:t>：梯度提升树算法，常用的集成学习算法</a:t>
            </a:r>
            <a:endParaRPr lang="en-US" altLang="zh-CN" dirty="0"/>
          </a:p>
          <a:p>
            <a:r>
              <a:rPr lang="zh-CN" altLang="en-US" dirty="0"/>
              <a:t>定义基模型，定义元模型（第二层架构）；训练基模型，根据训练好的基模型，输出每个模型的测试值；根据刚刚每个基模型的测试值，训练元模型；将元模型进行预测。</a:t>
            </a:r>
            <a:endParaRPr lang="en-US" altLang="zh-CN" dirty="0"/>
          </a:p>
          <a:p>
            <a:r>
              <a:rPr lang="en-US" altLang="zh-CN" dirty="0"/>
              <a:t>GBM</a:t>
            </a:r>
            <a:r>
              <a:rPr lang="zh-CN" altLang="en-US" dirty="0"/>
              <a:t>全称为</a:t>
            </a:r>
            <a:r>
              <a:rPr lang="en-US" altLang="zh-CN" dirty="0"/>
              <a:t>Gradient Boosting Machine</a:t>
            </a:r>
            <a:r>
              <a:rPr lang="zh-CN" altLang="en-US" dirty="0"/>
              <a:t>，是</a:t>
            </a:r>
            <a:r>
              <a:rPr lang="en-US" altLang="zh-CN" dirty="0"/>
              <a:t>Boosting</a:t>
            </a:r>
            <a:r>
              <a:rPr lang="zh-CN" altLang="en-US" dirty="0"/>
              <a:t>算法的一种。</a:t>
            </a:r>
            <a:r>
              <a:rPr lang="en-US" altLang="zh-CN" dirty="0"/>
              <a:t>Boosting</a:t>
            </a:r>
            <a:r>
              <a:rPr lang="zh-CN" altLang="en-US" dirty="0"/>
              <a:t>算法详见</a:t>
            </a:r>
            <a:r>
              <a:rPr lang="en-US" altLang="zh-CN" dirty="0"/>
              <a:t>《</a:t>
            </a:r>
            <a:r>
              <a:rPr lang="zh-CN" altLang="en-US" dirty="0"/>
              <a:t>集成算法系列之初识</a:t>
            </a:r>
            <a:r>
              <a:rPr lang="en-US" altLang="zh-CN" dirty="0"/>
              <a:t>》</a:t>
            </a:r>
            <a:r>
              <a:rPr lang="zh-CN" altLang="en-US" dirty="0"/>
              <a:t>。</a:t>
            </a:r>
            <a:r>
              <a:rPr lang="en-US" altLang="zh-CN" dirty="0"/>
              <a:t>GBM</a:t>
            </a:r>
            <a:r>
              <a:rPr lang="zh-CN" altLang="en-US" dirty="0"/>
              <a:t>主要思想是基于之前建立的基学习器的损失函数的梯度下降方向来建立下一个新的基学习器，目的就是希望通过集成这些基学习器使得模型总体的损失函数不断下降，模型不断改进。</a:t>
            </a:r>
            <a:endParaRPr lang="en-US" altLang="zh-CN" dirty="0"/>
          </a:p>
          <a:p>
            <a:r>
              <a:rPr lang="en-US" altLang="zh-CN" dirty="0"/>
              <a:t>GBM</a:t>
            </a:r>
            <a:r>
              <a:rPr lang="zh-CN" altLang="en-US" dirty="0"/>
              <a:t>（提升器）算法，又名</a:t>
            </a:r>
            <a:r>
              <a:rPr lang="en-US" altLang="zh-CN" dirty="0"/>
              <a:t>GBDT</a:t>
            </a:r>
            <a:r>
              <a:rPr lang="zh-CN" altLang="en-US" dirty="0"/>
              <a:t>，是基于梯度下降算法得到提升树模型。</a:t>
            </a:r>
          </a:p>
        </p:txBody>
      </p:sp>
      <p:sp>
        <p:nvSpPr>
          <p:cNvPr id="4" name="灯片编号占位符 3"/>
          <p:cNvSpPr>
            <a:spLocks noGrp="1"/>
          </p:cNvSpPr>
          <p:nvPr>
            <p:ph type="sldNum" sz="quarter" idx="5"/>
          </p:nvPr>
        </p:nvSpPr>
        <p:spPr/>
        <p:txBody>
          <a:bodyPr/>
          <a:lstStyle/>
          <a:p>
            <a:fld id="{6BC047D0-4B3A-49A6-B112-FD311A813D0B}" type="slidenum">
              <a:rPr lang="zh-CN" altLang="en-US" smtClean="0">
                <a:solidFill>
                  <a:prstClr val="black"/>
                </a:solidFill>
              </a:rPr>
              <a:t>80</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4A819351-9986-4D33-AE75-856189A44D9A}" type="slidenum">
              <a:rPr lang="en-US" altLang="zh-CN" sz="1200">
                <a:ea typeface="宋体" panose="02010600030101010101" pitchFamily="2" charset="-122"/>
              </a:rPr>
              <a:t>10</a:t>
            </a:fld>
            <a:endParaRPr lang="en-US" altLang="zh-CN" sz="1200">
              <a:ea typeface="宋体" panose="02010600030101010101" pitchFamily="2" charset="-122"/>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3BD6DDFC-2FF0-43AB-A9AA-398892560D88}" type="slidenum">
              <a:rPr lang="en-US" altLang="zh-CN" sz="1200">
                <a:ea typeface="宋体" panose="02010600030101010101" pitchFamily="2" charset="-122"/>
              </a:rPr>
              <a:t>11</a:t>
            </a:fld>
            <a:endParaRPr lang="en-US" altLang="zh-CN" sz="1200">
              <a:ea typeface="宋体" panose="02010600030101010101" pitchFamily="2" charset="-122"/>
            </a:endParaRPr>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5F2AE425-3D97-487C-8B0E-9DF8888A2A33}" type="slidenum">
              <a:rPr lang="en-US" altLang="zh-CN" sz="1200">
                <a:ea typeface="宋体" panose="02010600030101010101" pitchFamily="2" charset="-122"/>
              </a:rPr>
              <a:t>14</a:t>
            </a:fld>
            <a:endParaRPr lang="en-US" altLang="zh-CN" sz="1200">
              <a:ea typeface="宋体" panose="02010600030101010101" pitchFamily="2" charset="-122"/>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fld id="{F351190A-8661-4D23-A0D7-F3D180AF4F22}" type="slidenum">
              <a:rPr lang="en-US" altLang="zh-CN" sz="1200">
                <a:ea typeface="宋体" panose="02010600030101010101" pitchFamily="2" charset="-122"/>
              </a:rPr>
              <a:t>15</a:t>
            </a:fld>
            <a:endParaRPr lang="en-US" altLang="zh-CN" sz="1200">
              <a:ea typeface="宋体" panose="02010600030101010101" pitchFamily="2" charset="-122"/>
            </a:endParaRPr>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68375" eaLnBrk="0" hangingPunct="0">
              <a:spcBef>
                <a:spcPct val="30000"/>
              </a:spcBef>
              <a:defRPr kumimoji="1" sz="1200">
                <a:solidFill>
                  <a:schemeClr val="tx1"/>
                </a:solidFill>
                <a:latin typeface="Arial" panose="020B0604020202020204" pitchFamily="34" charset="0"/>
              </a:defRPr>
            </a:lvl1pPr>
            <a:lvl2pPr marL="771525" indent="-297180" algn="l" defTabSz="968375" eaLnBrk="0" hangingPunct="0">
              <a:spcBef>
                <a:spcPct val="30000"/>
              </a:spcBef>
              <a:defRPr kumimoji="1" sz="1200">
                <a:solidFill>
                  <a:schemeClr val="tx1"/>
                </a:solidFill>
                <a:latin typeface="Arial" panose="020B0604020202020204" pitchFamily="34" charset="0"/>
              </a:defRPr>
            </a:lvl2pPr>
            <a:lvl3pPr marL="1187450" indent="-236855" algn="l" defTabSz="968375" eaLnBrk="0" hangingPunct="0">
              <a:spcBef>
                <a:spcPct val="30000"/>
              </a:spcBef>
              <a:defRPr kumimoji="1" sz="1200">
                <a:solidFill>
                  <a:schemeClr val="tx1"/>
                </a:solidFill>
                <a:latin typeface="Arial" panose="020B0604020202020204" pitchFamily="34" charset="0"/>
              </a:defRPr>
            </a:lvl3pPr>
            <a:lvl4pPr marL="1662430" indent="-236855" algn="l" defTabSz="968375" eaLnBrk="0" hangingPunct="0">
              <a:spcBef>
                <a:spcPct val="30000"/>
              </a:spcBef>
              <a:defRPr kumimoji="1" sz="1200">
                <a:solidFill>
                  <a:schemeClr val="tx1"/>
                </a:solidFill>
                <a:latin typeface="Arial" panose="020B0604020202020204" pitchFamily="34" charset="0"/>
              </a:defRPr>
            </a:lvl4pPr>
            <a:lvl5pPr marL="2138680" indent="-236855" algn="l" defTabSz="968375" eaLnBrk="0" hangingPunct="0">
              <a:spcBef>
                <a:spcPct val="30000"/>
              </a:spcBef>
              <a:defRPr kumimoji="1" sz="1200">
                <a:solidFill>
                  <a:schemeClr val="tx1"/>
                </a:solidFill>
                <a:latin typeface="Arial" panose="020B0604020202020204" pitchFamily="34" charset="0"/>
              </a:defRPr>
            </a:lvl5pPr>
            <a:lvl6pPr marL="2595880" indent="-236855" defTabSz="968375" eaLnBrk="0" fontAlgn="base" hangingPunct="0">
              <a:spcBef>
                <a:spcPct val="30000"/>
              </a:spcBef>
              <a:spcAft>
                <a:spcPct val="0"/>
              </a:spcAft>
              <a:defRPr kumimoji="1" sz="1200">
                <a:solidFill>
                  <a:schemeClr val="tx1"/>
                </a:solidFill>
                <a:latin typeface="Arial" panose="020B0604020202020204" pitchFamily="34" charset="0"/>
              </a:defRPr>
            </a:lvl6pPr>
            <a:lvl7pPr marL="3053080" indent="-236855" defTabSz="968375" eaLnBrk="0" fontAlgn="base" hangingPunct="0">
              <a:spcBef>
                <a:spcPct val="30000"/>
              </a:spcBef>
              <a:spcAft>
                <a:spcPct val="0"/>
              </a:spcAft>
              <a:defRPr kumimoji="1" sz="1200">
                <a:solidFill>
                  <a:schemeClr val="tx1"/>
                </a:solidFill>
                <a:latin typeface="Arial" panose="020B0604020202020204" pitchFamily="34" charset="0"/>
              </a:defRPr>
            </a:lvl7pPr>
            <a:lvl8pPr marL="3510280" indent="-236855" defTabSz="968375" eaLnBrk="0" fontAlgn="base" hangingPunct="0">
              <a:spcBef>
                <a:spcPct val="30000"/>
              </a:spcBef>
              <a:spcAft>
                <a:spcPct val="0"/>
              </a:spcAft>
              <a:defRPr kumimoji="1" sz="1200">
                <a:solidFill>
                  <a:schemeClr val="tx1"/>
                </a:solidFill>
                <a:latin typeface="Arial" panose="020B0604020202020204" pitchFamily="34" charset="0"/>
              </a:defRPr>
            </a:lvl8pPr>
            <a:lvl9pPr marL="3967480" indent="-236855" defTabSz="968375" eaLnBrk="0" fontAlgn="base" hangingPunct="0">
              <a:spcBef>
                <a:spcPct val="30000"/>
              </a:spcBef>
              <a:spcAft>
                <a:spcPct val="0"/>
              </a:spcAft>
              <a:defRPr kumimoji="1" sz="1200">
                <a:solidFill>
                  <a:schemeClr val="tx1"/>
                </a:solidFill>
                <a:latin typeface="Arial" panose="020B0604020202020204" pitchFamily="34" charset="0"/>
              </a:defRPr>
            </a:lvl9pPr>
          </a:lstStyle>
          <a:p>
            <a:pPr algn="r">
              <a:spcBef>
                <a:spcPct val="0"/>
              </a:spcBef>
            </a:pPr>
            <a:fld id="{E006E0C6-D8B7-4150-9D64-0A5FBD8C81F0}" type="slidenum">
              <a:rPr kumimoji="0" lang="en-US" altLang="zh-CN">
                <a:latin typeface="Times New Roman" panose="02020603050405020304" pitchFamily="18" charset="0"/>
              </a:rPr>
              <a:t>16</a:t>
            </a:fld>
            <a:endParaRPr kumimoji="0" lang="en-US" altLang="zh-CN">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xfrm>
            <a:off x="1052513" y="684213"/>
            <a:ext cx="4572000" cy="3429000"/>
          </a:xfrm>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a:t>Can take 2 or more states, e.g., red, yellow, blue, green (generalization of a binary attribute)</a:t>
            </a:r>
          </a:p>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68375" eaLnBrk="0" hangingPunct="0">
              <a:spcBef>
                <a:spcPct val="30000"/>
              </a:spcBef>
              <a:defRPr kumimoji="1" sz="1200">
                <a:solidFill>
                  <a:schemeClr val="tx1"/>
                </a:solidFill>
                <a:latin typeface="Arial" panose="020B0604020202020204" pitchFamily="34" charset="0"/>
              </a:defRPr>
            </a:lvl1pPr>
            <a:lvl2pPr marL="771525" indent="-297180" algn="l" defTabSz="968375" eaLnBrk="0" hangingPunct="0">
              <a:spcBef>
                <a:spcPct val="30000"/>
              </a:spcBef>
              <a:defRPr kumimoji="1" sz="1200">
                <a:solidFill>
                  <a:schemeClr val="tx1"/>
                </a:solidFill>
                <a:latin typeface="Arial" panose="020B0604020202020204" pitchFamily="34" charset="0"/>
              </a:defRPr>
            </a:lvl2pPr>
            <a:lvl3pPr marL="1187450" indent="-236855" algn="l" defTabSz="968375" eaLnBrk="0" hangingPunct="0">
              <a:spcBef>
                <a:spcPct val="30000"/>
              </a:spcBef>
              <a:defRPr kumimoji="1" sz="1200">
                <a:solidFill>
                  <a:schemeClr val="tx1"/>
                </a:solidFill>
                <a:latin typeface="Arial" panose="020B0604020202020204" pitchFamily="34" charset="0"/>
              </a:defRPr>
            </a:lvl3pPr>
            <a:lvl4pPr marL="1662430" indent="-236855" algn="l" defTabSz="968375" eaLnBrk="0" hangingPunct="0">
              <a:spcBef>
                <a:spcPct val="30000"/>
              </a:spcBef>
              <a:defRPr kumimoji="1" sz="1200">
                <a:solidFill>
                  <a:schemeClr val="tx1"/>
                </a:solidFill>
                <a:latin typeface="Arial" panose="020B0604020202020204" pitchFamily="34" charset="0"/>
              </a:defRPr>
            </a:lvl4pPr>
            <a:lvl5pPr marL="2138680" indent="-236855" algn="l" defTabSz="968375" eaLnBrk="0" hangingPunct="0">
              <a:spcBef>
                <a:spcPct val="30000"/>
              </a:spcBef>
              <a:defRPr kumimoji="1" sz="1200">
                <a:solidFill>
                  <a:schemeClr val="tx1"/>
                </a:solidFill>
                <a:latin typeface="Arial" panose="020B0604020202020204" pitchFamily="34" charset="0"/>
              </a:defRPr>
            </a:lvl5pPr>
            <a:lvl6pPr marL="2595880" indent="-236855" defTabSz="968375" eaLnBrk="0" fontAlgn="base" hangingPunct="0">
              <a:spcBef>
                <a:spcPct val="30000"/>
              </a:spcBef>
              <a:spcAft>
                <a:spcPct val="0"/>
              </a:spcAft>
              <a:defRPr kumimoji="1" sz="1200">
                <a:solidFill>
                  <a:schemeClr val="tx1"/>
                </a:solidFill>
                <a:latin typeface="Arial" panose="020B0604020202020204" pitchFamily="34" charset="0"/>
              </a:defRPr>
            </a:lvl6pPr>
            <a:lvl7pPr marL="3053080" indent="-236855" defTabSz="968375" eaLnBrk="0" fontAlgn="base" hangingPunct="0">
              <a:spcBef>
                <a:spcPct val="30000"/>
              </a:spcBef>
              <a:spcAft>
                <a:spcPct val="0"/>
              </a:spcAft>
              <a:defRPr kumimoji="1" sz="1200">
                <a:solidFill>
                  <a:schemeClr val="tx1"/>
                </a:solidFill>
                <a:latin typeface="Arial" panose="020B0604020202020204" pitchFamily="34" charset="0"/>
              </a:defRPr>
            </a:lvl7pPr>
            <a:lvl8pPr marL="3510280" indent="-236855" defTabSz="968375" eaLnBrk="0" fontAlgn="base" hangingPunct="0">
              <a:spcBef>
                <a:spcPct val="30000"/>
              </a:spcBef>
              <a:spcAft>
                <a:spcPct val="0"/>
              </a:spcAft>
              <a:defRPr kumimoji="1" sz="1200">
                <a:solidFill>
                  <a:schemeClr val="tx1"/>
                </a:solidFill>
                <a:latin typeface="Arial" panose="020B0604020202020204" pitchFamily="34" charset="0"/>
              </a:defRPr>
            </a:lvl8pPr>
            <a:lvl9pPr marL="3967480" indent="-236855" defTabSz="968375" eaLnBrk="0" fontAlgn="base" hangingPunct="0">
              <a:spcBef>
                <a:spcPct val="30000"/>
              </a:spcBef>
              <a:spcAft>
                <a:spcPct val="0"/>
              </a:spcAft>
              <a:defRPr kumimoji="1" sz="1200">
                <a:solidFill>
                  <a:schemeClr val="tx1"/>
                </a:solidFill>
                <a:latin typeface="Arial" panose="020B0604020202020204" pitchFamily="34" charset="0"/>
              </a:defRPr>
            </a:lvl9pPr>
          </a:lstStyle>
          <a:p>
            <a:pPr algn="r">
              <a:spcBef>
                <a:spcPct val="0"/>
              </a:spcBef>
            </a:pPr>
            <a:fld id="{E006E0C6-D8B7-4150-9D64-0A5FBD8C81F0}" type="slidenum">
              <a:rPr kumimoji="0" lang="en-US" altLang="zh-CN">
                <a:latin typeface="Times New Roman" panose="02020603050405020304" pitchFamily="18" charset="0"/>
              </a:rPr>
              <a:t>17</a:t>
            </a:fld>
            <a:endParaRPr kumimoji="0" lang="en-US" altLang="zh-CN">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xfrm>
            <a:off x="1052513" y="684213"/>
            <a:ext cx="4572000" cy="3429000"/>
          </a:xfrm>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a:t>Can take 2 or more states, e.g., red, yellow, blue, green (generalization of a binary attribute)</a:t>
            </a:r>
          </a:p>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p:cNvSpPr>
            <a:spLocks noChangeArrowheads="1"/>
          </p:cNvSpPr>
          <p:nvPr userDrawn="1"/>
        </p:nvSpPr>
        <p:spPr bwMode="auto">
          <a:xfrm>
            <a:off x="2711028" y="5568412"/>
            <a:ext cx="3721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7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p:cNvCxnSpPr/>
          <p:nvPr userDrawn="1"/>
        </p:nvCxnSpPr>
        <p:spPr>
          <a:xfrm>
            <a:off x="1460535" y="5463114"/>
            <a:ext cx="6222930"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2083176" y="4651214"/>
            <a:ext cx="4977645"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30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第十三</a:t>
            </a:r>
            <a:r>
              <a:rPr kumimoji="1" lang="zh-CN" altLang="en-US" sz="4000" b="1" i="0" u="none" strike="noStrike" kern="1200" cap="none" spc="300" normalizeH="0" baseline="0" noProof="0">
                <a:ln>
                  <a:noFill/>
                </a:ln>
                <a:solidFill>
                  <a:prstClr val="white"/>
                </a:solidFill>
                <a:effectLst/>
                <a:uLnTx/>
                <a:uFillTx/>
                <a:latin typeface="微软雅黑" panose="020B0503020204020204" pitchFamily="34" charset="-122"/>
                <a:ea typeface="+mn-ea"/>
                <a:cs typeface="+mn-cs"/>
                <a:sym typeface="+mn-ea"/>
              </a:rPr>
              <a:t>课  推荐算法</a:t>
            </a:r>
            <a:endParaRPr kumimoji="1" lang="zh-CN" altLang="en-US" sz="3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2" name="组合 1"/>
          <p:cNvGrpSpPr/>
          <p:nvPr userDrawn="1"/>
        </p:nvGrpSpPr>
        <p:grpSpPr>
          <a:xfrm>
            <a:off x="377337" y="6382297"/>
            <a:ext cx="8515143" cy="323165"/>
            <a:chOff x="305329" y="6382297"/>
            <a:chExt cx="8515143" cy="323165"/>
          </a:xfrm>
        </p:grpSpPr>
        <p:sp>
          <p:nvSpPr>
            <p:cNvPr id="11" name="矩形 7"/>
            <p:cNvSpPr>
              <a:spLocks noChangeArrowheads="1"/>
            </p:cNvSpPr>
            <p:nvPr userDrawn="1"/>
          </p:nvSpPr>
          <p:spPr bwMode="auto">
            <a:xfrm>
              <a:off x="504472" y="6382297"/>
              <a:ext cx="831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0" fontAlgn="base" latinLnBrk="0" hangingPunct="0">
                <a:lnSpc>
                  <a:spcPct val="100000"/>
                </a:lnSpc>
                <a:spcBef>
                  <a:spcPct val="0"/>
                </a:spcBef>
                <a:spcAft>
                  <a:spcPct val="0"/>
                </a:spcAft>
                <a:buClrTx/>
                <a:buSzTx/>
                <a:buFontTx/>
                <a:buNone/>
                <a:defRPr/>
              </a:pPr>
              <a:r>
                <a:rPr kumimoji="1" lang="en-US" altLang="zh-CN" sz="15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userDrawn="1"/>
        </p:nvCxnSpPr>
        <p:spPr>
          <a:xfrm>
            <a:off x="2097809" y="5463114"/>
            <a:ext cx="494838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2408910"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1" lang="en-US" altLang="zh-CN" sz="4000" b="1" i="0" u="none" strike="noStrike" kern="1200" cap="none" spc="300" normalizeH="0" baseline="0" noProof="0">
                <a:ln>
                  <a:noFill/>
                </a:ln>
                <a:solidFill>
                  <a:prstClr val="white"/>
                </a:solidFill>
                <a:effectLst/>
                <a:uLnTx/>
                <a:uFillTx/>
                <a:latin typeface="Times New Roman" panose="02020603050405020304"/>
                <a:ea typeface="微软雅黑" panose="020B0503020204020204" pitchFamily="34" charset="-122"/>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Times New Roman" panose="02020603050405020304"/>
                <a:ea typeface="微软雅黑" panose="020B0503020204020204" pitchFamily="34" charset="-122"/>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defRPr/>
            </a:pPr>
            <a:r>
              <a:rPr kumimoji="1" lang="zh-CN" altLang="en-US" sz="4000" b="1" i="0" u="none" strike="noStrike" kern="1200" cap="none" spc="300" normalizeH="0" baseline="0" noProof="0">
                <a:ln>
                  <a:noFill/>
                </a:ln>
                <a:solidFill>
                  <a:prstClr val="white"/>
                </a:solidFill>
                <a:effectLst/>
                <a:uLnTx/>
                <a:uFillTx/>
                <a:latin typeface="Times New Roman" panose="02020603050405020304"/>
                <a:ea typeface="微软雅黑" panose="020B0503020204020204" pitchFamily="34" charset="-122"/>
                <a:cs typeface="+mn-cs"/>
                <a:sym typeface="+mn-ea"/>
              </a:rPr>
              <a:t>谢   谢！</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userDrawn="1"/>
        </p:nvGrpSpPr>
        <p:grpSpPr>
          <a:xfrm>
            <a:off x="287190" y="4701125"/>
            <a:ext cx="8569621" cy="1792742"/>
            <a:chOff x="1118962" y="4467938"/>
            <a:chExt cx="5532798" cy="2643679"/>
          </a:xfrm>
        </p:grpSpPr>
        <p:sp>
          <p:nvSpPr>
            <p:cNvPr id="12" name="矩形 11"/>
            <p:cNvSpPr/>
            <p:nvPr userDrawn="1"/>
          </p:nvSpPr>
          <p:spPr>
            <a:xfrm>
              <a:off x="1118962"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501563"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p:cNvSpPr/>
            <p:nvPr userDrawn="1"/>
          </p:nvSpPr>
          <p:spPr>
            <a:xfrm>
              <a:off x="3884165"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p:cNvSpPr/>
            <p:nvPr userDrawn="1"/>
          </p:nvSpPr>
          <p:spPr>
            <a:xfrm>
              <a:off x="1123683" y="5810788"/>
              <a:ext cx="1383225" cy="726181"/>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推荐模型</a:t>
              </a:r>
            </a:p>
          </p:txBody>
        </p:sp>
        <p:sp>
          <p:nvSpPr>
            <p:cNvPr id="20" name="矩形 19"/>
            <p:cNvSpPr/>
            <p:nvPr userDrawn="1"/>
          </p:nvSpPr>
          <p:spPr>
            <a:xfrm>
              <a:off x="2503953" y="5459041"/>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基于内容</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的推荐</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userDrawn="1"/>
          </p:nvSpPr>
          <p:spPr>
            <a:xfrm>
              <a:off x="3879502" y="5810787"/>
              <a:ext cx="1383225" cy="726183"/>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协同过滤</a:t>
              </a:r>
            </a:p>
          </p:txBody>
        </p:sp>
        <p:sp>
          <p:nvSpPr>
            <p:cNvPr id="27" name="文本框 26"/>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8" name="文本框 27"/>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9" name="文本框 28"/>
            <p:cNvSpPr txBox="1"/>
            <p:nvPr userDrawn="1"/>
          </p:nvSpPr>
          <p:spPr>
            <a:xfrm>
              <a:off x="1630167" y="4467938"/>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15" name="矩形 14"/>
            <p:cNvSpPr/>
            <p:nvPr userDrawn="1"/>
          </p:nvSpPr>
          <p:spPr>
            <a:xfrm>
              <a:off x="5266766"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p:cNvSpPr/>
            <p:nvPr userDrawn="1"/>
          </p:nvSpPr>
          <p:spPr>
            <a:xfrm>
              <a:off x="5266766" y="5459041"/>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评估及</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实际问题</a:t>
              </a:r>
            </a:p>
          </p:txBody>
        </p:sp>
        <p:sp>
          <p:nvSpPr>
            <p:cNvPr id="17" name="文本框 16"/>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userDrawn="1"/>
        </p:nvGrpSpPr>
        <p:grpSpPr>
          <a:xfrm>
            <a:off x="287190" y="4701124"/>
            <a:ext cx="8569621" cy="1792742"/>
            <a:chOff x="1118962" y="4467938"/>
            <a:chExt cx="5532798" cy="2643679"/>
          </a:xfrm>
        </p:grpSpPr>
        <p:sp>
          <p:nvSpPr>
            <p:cNvPr id="12" name="矩形 11"/>
            <p:cNvSpPr/>
            <p:nvPr userDrawn="1"/>
          </p:nvSpPr>
          <p:spPr>
            <a:xfrm>
              <a:off x="1118962"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501563"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p:cNvSpPr/>
            <p:nvPr userDrawn="1"/>
          </p:nvSpPr>
          <p:spPr>
            <a:xfrm>
              <a:off x="3884165"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p:cNvSpPr/>
            <p:nvPr userDrawn="1"/>
          </p:nvSpPr>
          <p:spPr>
            <a:xfrm>
              <a:off x="1123683" y="5810790"/>
              <a:ext cx="1383225" cy="726181"/>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推荐模型</a:t>
              </a:r>
            </a:p>
          </p:txBody>
        </p:sp>
        <p:sp>
          <p:nvSpPr>
            <p:cNvPr id="20" name="矩形 19"/>
            <p:cNvSpPr/>
            <p:nvPr userDrawn="1"/>
          </p:nvSpPr>
          <p:spPr>
            <a:xfrm>
              <a:off x="2503953" y="5459043"/>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基于内容</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的推荐</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userDrawn="1"/>
          </p:nvSpPr>
          <p:spPr>
            <a:xfrm>
              <a:off x="3879502" y="5810789"/>
              <a:ext cx="1383225" cy="726183"/>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协同过滤</a:t>
              </a:r>
            </a:p>
          </p:txBody>
        </p:sp>
        <p:sp>
          <p:nvSpPr>
            <p:cNvPr id="27" name="文本框 26"/>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8" name="文本框 27"/>
            <p:cNvSpPr txBox="1"/>
            <p:nvPr userDrawn="1"/>
          </p:nvSpPr>
          <p:spPr>
            <a:xfrm>
              <a:off x="3012768"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9" name="文本框 28"/>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15" name="矩形 14"/>
            <p:cNvSpPr/>
            <p:nvPr userDrawn="1"/>
          </p:nvSpPr>
          <p:spPr>
            <a:xfrm>
              <a:off x="5266766"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p:cNvSpPr/>
            <p:nvPr userDrawn="1"/>
          </p:nvSpPr>
          <p:spPr>
            <a:xfrm>
              <a:off x="5266766" y="5459043"/>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评估及</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实际问题</a:t>
              </a:r>
            </a:p>
          </p:txBody>
        </p:sp>
        <p:sp>
          <p:nvSpPr>
            <p:cNvPr id="17" name="文本框 16"/>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userDrawn="1"/>
        </p:nvGrpSpPr>
        <p:grpSpPr>
          <a:xfrm>
            <a:off x="287190" y="4701125"/>
            <a:ext cx="8569621" cy="1792742"/>
            <a:chOff x="1118962" y="4467938"/>
            <a:chExt cx="5532798" cy="2643679"/>
          </a:xfrm>
        </p:grpSpPr>
        <p:sp>
          <p:nvSpPr>
            <p:cNvPr id="12" name="矩形 11"/>
            <p:cNvSpPr/>
            <p:nvPr userDrawn="1"/>
          </p:nvSpPr>
          <p:spPr>
            <a:xfrm>
              <a:off x="1118962"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501563"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p:cNvSpPr/>
            <p:nvPr userDrawn="1"/>
          </p:nvSpPr>
          <p:spPr>
            <a:xfrm>
              <a:off x="3884165"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p:cNvSpPr/>
            <p:nvPr userDrawn="1"/>
          </p:nvSpPr>
          <p:spPr>
            <a:xfrm>
              <a:off x="1123683" y="5810788"/>
              <a:ext cx="1383225" cy="726181"/>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推荐模型</a:t>
              </a:r>
            </a:p>
          </p:txBody>
        </p:sp>
        <p:sp>
          <p:nvSpPr>
            <p:cNvPr id="20" name="矩形 19"/>
            <p:cNvSpPr/>
            <p:nvPr userDrawn="1"/>
          </p:nvSpPr>
          <p:spPr>
            <a:xfrm>
              <a:off x="2503953" y="5459041"/>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基于内容</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的推荐</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userDrawn="1"/>
          </p:nvSpPr>
          <p:spPr>
            <a:xfrm>
              <a:off x="3879502" y="5810787"/>
              <a:ext cx="1383225" cy="726183"/>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协同过滤</a:t>
              </a:r>
            </a:p>
          </p:txBody>
        </p:sp>
        <p:sp>
          <p:nvSpPr>
            <p:cNvPr id="27" name="文本框 26"/>
            <p:cNvSpPr txBox="1"/>
            <p:nvPr userDrawn="1"/>
          </p:nvSpPr>
          <p:spPr>
            <a:xfrm>
              <a:off x="4395370"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8" name="文本框 27"/>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9" name="文本框 28"/>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15" name="矩形 14"/>
            <p:cNvSpPr/>
            <p:nvPr userDrawn="1"/>
          </p:nvSpPr>
          <p:spPr>
            <a:xfrm>
              <a:off x="5266766"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p:cNvSpPr/>
            <p:nvPr userDrawn="1"/>
          </p:nvSpPr>
          <p:spPr>
            <a:xfrm>
              <a:off x="5266766" y="5459041"/>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评估及</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实际问题</a:t>
              </a:r>
            </a:p>
          </p:txBody>
        </p:sp>
        <p:sp>
          <p:nvSpPr>
            <p:cNvPr id="17" name="文本框 16"/>
            <p:cNvSpPr txBox="1"/>
            <p:nvPr userDrawn="1"/>
          </p:nvSpPr>
          <p:spPr>
            <a:xfrm>
              <a:off x="5777971"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4038600"/>
          </a:xfrm>
          <a:prstGeom prst="rect">
            <a:avLst/>
          </a:prstGeom>
        </p:spPr>
      </p:pic>
      <p:sp>
        <p:nvSpPr>
          <p:cNvPr id="4" name="矩形 4"/>
          <p:cNvSpPr/>
          <p:nvPr userDrawn="1"/>
        </p:nvSpPr>
        <p:spPr>
          <a:xfrm flipH="1">
            <a:off x="0" y="3329513"/>
            <a:ext cx="9144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userDrawn="1"/>
        </p:nvSpPr>
        <p:spPr>
          <a:xfrm flipH="1">
            <a:off x="0" y="3560897"/>
            <a:ext cx="9144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userDrawn="1"/>
        </p:nvGrpSpPr>
        <p:grpSpPr>
          <a:xfrm>
            <a:off x="287190" y="4701125"/>
            <a:ext cx="8569621" cy="1792742"/>
            <a:chOff x="1118962" y="4467938"/>
            <a:chExt cx="5532798" cy="2643679"/>
          </a:xfrm>
        </p:grpSpPr>
        <p:sp>
          <p:nvSpPr>
            <p:cNvPr id="12" name="矩形 11"/>
            <p:cNvSpPr/>
            <p:nvPr userDrawn="1"/>
          </p:nvSpPr>
          <p:spPr>
            <a:xfrm>
              <a:off x="1118962"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501563"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p:cNvSpPr/>
            <p:nvPr userDrawn="1"/>
          </p:nvSpPr>
          <p:spPr>
            <a:xfrm>
              <a:off x="3884165"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p:cNvSpPr/>
            <p:nvPr userDrawn="1"/>
          </p:nvSpPr>
          <p:spPr>
            <a:xfrm>
              <a:off x="1123683" y="5810790"/>
              <a:ext cx="1383225" cy="726181"/>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rPr>
                <a:t>推荐模型</a:t>
              </a:r>
            </a:p>
          </p:txBody>
        </p:sp>
        <p:sp>
          <p:nvSpPr>
            <p:cNvPr id="20" name="矩形 19"/>
            <p:cNvSpPr/>
            <p:nvPr userDrawn="1"/>
          </p:nvSpPr>
          <p:spPr>
            <a:xfrm>
              <a:off x="2503953" y="5459043"/>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基于内容</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的推荐</a:t>
              </a:r>
              <a:endParaRPr kumimoji="1" lang="en-US" altLang="zh-CN"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userDrawn="1"/>
          </p:nvSpPr>
          <p:spPr>
            <a:xfrm>
              <a:off x="3879502" y="5810789"/>
              <a:ext cx="1383225" cy="726183"/>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协同过滤</a:t>
              </a:r>
            </a:p>
          </p:txBody>
        </p:sp>
        <p:sp>
          <p:nvSpPr>
            <p:cNvPr id="27" name="文本框 26"/>
            <p:cNvSpPr txBox="1"/>
            <p:nvPr userDrawn="1"/>
          </p:nvSpPr>
          <p:spPr>
            <a:xfrm>
              <a:off x="4395370"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8" name="文本框 27"/>
            <p:cNvSpPr txBox="1"/>
            <p:nvPr userDrawn="1"/>
          </p:nvSpPr>
          <p:spPr>
            <a:xfrm>
              <a:off x="3012768" y="4491022"/>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29" name="文本框 28"/>
            <p:cNvSpPr txBox="1"/>
            <p:nvPr userDrawn="1"/>
          </p:nvSpPr>
          <p:spPr>
            <a:xfrm>
              <a:off x="1630167" y="4467938"/>
              <a:ext cx="362585" cy="828001"/>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sp>
          <p:nvSpPr>
            <p:cNvPr id="15" name="矩形 14"/>
            <p:cNvSpPr/>
            <p:nvPr userDrawn="1"/>
          </p:nvSpPr>
          <p:spPr>
            <a:xfrm>
              <a:off x="5266766" y="4881936"/>
              <a:ext cx="1384994" cy="2229681"/>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en-US" altLang="zh-CN"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6" name="矩形 15"/>
            <p:cNvSpPr/>
            <p:nvPr userDrawn="1"/>
          </p:nvSpPr>
          <p:spPr>
            <a:xfrm>
              <a:off x="5266766" y="5459043"/>
              <a:ext cx="1383225" cy="1429674"/>
            </a:xfrm>
            <a:prstGeom prst="rect">
              <a:avLst/>
            </a:prstGeom>
          </p:spPr>
          <p:txBody>
            <a:bodyPr wrap="square" lIns="0" rIns="0">
              <a:spAutoFit/>
            </a:bodyPr>
            <a:lstStyle/>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评估及</a:t>
              </a:r>
              <a:endParaRPr kumimoji="1" lang="en-US" altLang="zh-CN"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800" rtl="0" eaLnBrk="0" fontAlgn="base" latinLnBrk="0" hangingPunct="0">
                <a:lnSpc>
                  <a:spcPct val="100000"/>
                </a:lnSpc>
                <a:spcBef>
                  <a:spcPts val="600"/>
                </a:spcBef>
                <a:spcAft>
                  <a:spcPct val="0"/>
                </a:spcAft>
                <a:buClrTx/>
                <a:buSzTx/>
                <a:buFontTx/>
                <a:buNone/>
                <a:defRPr/>
              </a:pPr>
              <a:r>
                <a:rPr kumimoji="1" lang="zh-CN" altLang="en-US" sz="26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实际问题</a:t>
              </a:r>
            </a:p>
          </p:txBody>
        </p:sp>
        <p:sp>
          <p:nvSpPr>
            <p:cNvPr id="17" name="文本框 16"/>
            <p:cNvSpPr txBox="1"/>
            <p:nvPr userDrawn="1"/>
          </p:nvSpPr>
          <p:spPr>
            <a:xfrm>
              <a:off x="5777971" y="4491022"/>
              <a:ext cx="362585" cy="828001"/>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75" normalizeH="0" baseline="0" noProof="0">
                  <a:ln>
                    <a:noFill/>
                  </a:ln>
                  <a:solidFill>
                    <a:prstClr val="white"/>
                  </a:solidFill>
                  <a:effectLst/>
                  <a:uLnTx/>
                  <a:uFillTx/>
                  <a:latin typeface="Times New Roman" panose="02020603050405020304"/>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panose="02020603050405020304"/>
                <a:ea typeface="等线" panose="02010600030101010101" charset="-122"/>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自定义版式">
    <p:bg>
      <p:bgPr>
        <a:solidFill>
          <a:schemeClr val="bg1"/>
        </a:solidFill>
        <a:effectLst/>
      </p:bgPr>
    </p:bg>
    <p:spTree>
      <p:nvGrpSpPr>
        <p:cNvPr id="1" name=""/>
        <p:cNvGrpSpPr/>
        <p:nvPr/>
      </p:nvGrpSpPr>
      <p:grpSpPr>
        <a:xfrm>
          <a:off x="0" y="0"/>
          <a:ext cx="0" cy="0"/>
          <a:chOff x="0" y="0"/>
          <a:chExt cx="0" cy="0"/>
        </a:xfrm>
      </p:grpSpPr>
      <p:grpSp>
        <p:nvGrpSpPr>
          <p:cNvPr id="48" name="组 49"/>
          <p:cNvGrpSpPr/>
          <p:nvPr userDrawn="1"/>
        </p:nvGrpSpPr>
        <p:grpSpPr>
          <a:xfrm rot="16200000">
            <a:off x="8131428" y="6626"/>
            <a:ext cx="1008000" cy="1008000"/>
            <a:chOff x="0" y="1248227"/>
            <a:chExt cx="1248229" cy="1248230"/>
          </a:xfrm>
        </p:grpSpPr>
        <p:sp>
          <p:nvSpPr>
            <p:cNvPr id="49" name="矩形 48"/>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50" name="三角形 51"/>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51" name="三角形 52"/>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nvGrpSpPr>
          <p:cNvPr id="59" name="组 3"/>
          <p:cNvGrpSpPr/>
          <p:nvPr userDrawn="1"/>
        </p:nvGrpSpPr>
        <p:grpSpPr>
          <a:xfrm>
            <a:off x="1016426" y="6626"/>
            <a:ext cx="1008000" cy="1008000"/>
            <a:chOff x="1248229" y="0"/>
            <a:chExt cx="1248229" cy="1248229"/>
          </a:xfrm>
        </p:grpSpPr>
        <p:sp>
          <p:nvSpPr>
            <p:cNvPr id="60" name="矩形 59"/>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1" name="矩形 60"/>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2" name="矩形 61"/>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3" name="矩形 62"/>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4" name="矩形 63"/>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5" name="矩形 64"/>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nvGrpSpPr>
          <p:cNvPr id="66" name="组 10"/>
          <p:cNvGrpSpPr/>
          <p:nvPr userDrawn="1"/>
        </p:nvGrpSpPr>
        <p:grpSpPr>
          <a:xfrm>
            <a:off x="2032855" y="6626"/>
            <a:ext cx="1008000" cy="1008000"/>
            <a:chOff x="2496456" y="-1"/>
            <a:chExt cx="1262899" cy="1262899"/>
          </a:xfrm>
        </p:grpSpPr>
        <p:sp>
          <p:nvSpPr>
            <p:cNvPr id="67" name="直角三角形 66"/>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68" name="直角三角形 67"/>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nvGrpSpPr>
          <p:cNvPr id="69" name="组 13"/>
          <p:cNvGrpSpPr/>
          <p:nvPr userDrawn="1"/>
        </p:nvGrpSpPr>
        <p:grpSpPr>
          <a:xfrm>
            <a:off x="-3" y="6626"/>
            <a:ext cx="1008000" cy="1008000"/>
            <a:chOff x="0" y="0"/>
            <a:chExt cx="1248230" cy="1248229"/>
          </a:xfrm>
        </p:grpSpPr>
        <p:sp>
          <p:nvSpPr>
            <p:cNvPr id="70" name="矩形 6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1" name="矩形 7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2" name="矩形 7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3" name="矩形 7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4" name="矩形 7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5" name="矩形 7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6" name="矩形 7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nvGrpSpPr>
          <p:cNvPr id="77" name="组 21"/>
          <p:cNvGrpSpPr/>
          <p:nvPr userDrawn="1"/>
        </p:nvGrpSpPr>
        <p:grpSpPr>
          <a:xfrm>
            <a:off x="5082142" y="6626"/>
            <a:ext cx="1008000" cy="1008000"/>
            <a:chOff x="3725324" y="1238432"/>
            <a:chExt cx="1248229" cy="1248229"/>
          </a:xfrm>
        </p:grpSpPr>
        <p:sp>
          <p:nvSpPr>
            <p:cNvPr id="78" name="矩形 77"/>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79" name="矩形 78"/>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0" name="矩形 79"/>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1" name="矩形 80"/>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2" name="矩形 81"/>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3" name="矩形 82"/>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nvGrpSpPr>
          <p:cNvPr id="84" name="组 28"/>
          <p:cNvGrpSpPr/>
          <p:nvPr userDrawn="1"/>
        </p:nvGrpSpPr>
        <p:grpSpPr>
          <a:xfrm>
            <a:off x="4065713" y="6626"/>
            <a:ext cx="1008000" cy="1008000"/>
            <a:chOff x="2336" y="2502549"/>
            <a:chExt cx="1248229" cy="1248229"/>
          </a:xfrm>
        </p:grpSpPr>
        <p:sp>
          <p:nvSpPr>
            <p:cNvPr id="85" name="矩形 84"/>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nvGrpSpPr>
            <p:cNvPr id="86" name="组 30"/>
            <p:cNvGrpSpPr/>
            <p:nvPr userDrawn="1"/>
          </p:nvGrpSpPr>
          <p:grpSpPr>
            <a:xfrm>
              <a:off x="179050" y="2677296"/>
              <a:ext cx="894800" cy="898734"/>
              <a:chOff x="208038" y="2761329"/>
              <a:chExt cx="894800" cy="898734"/>
            </a:xfrm>
            <a:solidFill>
              <a:schemeClr val="accent1">
                <a:lumMod val="20000"/>
                <a:lumOff val="80000"/>
              </a:schemeClr>
            </a:solidFill>
          </p:grpSpPr>
          <p:sp>
            <p:nvSpPr>
              <p:cNvPr id="87" name="矩形 86"/>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8" name="矩形 87"/>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89" name="矩形 88"/>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90" name="矩形 89"/>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sp>
        <p:nvSpPr>
          <p:cNvPr id="91" name="矩形 90"/>
          <p:cNvSpPr/>
          <p:nvPr userDrawn="1"/>
        </p:nvSpPr>
        <p:spPr>
          <a:xfrm>
            <a:off x="3049284" y="6626"/>
            <a:ext cx="1008000" cy="100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nvGrpSpPr>
          <p:cNvPr id="92" name="组 36"/>
          <p:cNvGrpSpPr/>
          <p:nvPr userDrawn="1"/>
        </p:nvGrpSpPr>
        <p:grpSpPr>
          <a:xfrm>
            <a:off x="7115000" y="6626"/>
            <a:ext cx="1008000" cy="1008000"/>
            <a:chOff x="3759350" y="2494736"/>
            <a:chExt cx="1248230" cy="1256042"/>
          </a:xfrm>
        </p:grpSpPr>
        <p:sp>
          <p:nvSpPr>
            <p:cNvPr id="93" name="矩形 92"/>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nvGrpSpPr>
            <p:cNvPr id="94" name="组 38"/>
            <p:cNvGrpSpPr/>
            <p:nvPr userDrawn="1"/>
          </p:nvGrpSpPr>
          <p:grpSpPr>
            <a:xfrm>
              <a:off x="3774026" y="2495224"/>
              <a:ext cx="1233548" cy="1233548"/>
              <a:chOff x="3774026" y="2495224"/>
              <a:chExt cx="1189544" cy="1189544"/>
            </a:xfrm>
          </p:grpSpPr>
          <p:sp>
            <p:nvSpPr>
              <p:cNvPr id="95" name="椭圆 94"/>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96" name="椭圆 95"/>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97" name="椭圆 96"/>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98" name="椭圆 97"/>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grpSp>
      <p:grpSp>
        <p:nvGrpSpPr>
          <p:cNvPr id="102" name="组 46"/>
          <p:cNvGrpSpPr/>
          <p:nvPr userDrawn="1"/>
        </p:nvGrpSpPr>
        <p:grpSpPr>
          <a:xfrm rot="10800000">
            <a:off x="6098571" y="6626"/>
            <a:ext cx="1008000" cy="1008000"/>
            <a:chOff x="-978801" y="1862886"/>
            <a:chExt cx="951721" cy="959102"/>
          </a:xfrm>
        </p:grpSpPr>
        <p:sp>
          <p:nvSpPr>
            <p:cNvPr id="103" name="直角三角形 102"/>
            <p:cNvSpPr/>
            <p:nvPr userDrawn="1"/>
          </p:nvSpPr>
          <p:spPr>
            <a:xfrm rot="5400000">
              <a:off x="-982491" y="1866576"/>
              <a:ext cx="959102" cy="95172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sp>
          <p:nvSpPr>
            <p:cNvPr id="104" name="直角三角形 103"/>
            <p:cNvSpPr/>
            <p:nvPr userDrawn="1"/>
          </p:nvSpPr>
          <p:spPr>
            <a:xfrm rot="16200000">
              <a:off x="-982491" y="1866576"/>
              <a:ext cx="959102"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kumimoji="1" lang="zh-CN" altLang="en-US" sz="1800" b="0">
                <a:solidFill>
                  <a:srgbClr val="000000"/>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p:cNvGrpSpPr/>
          <p:nvPr userDrawn="1"/>
        </p:nvGrpSpPr>
        <p:grpSpPr>
          <a:xfrm>
            <a:off x="100208" y="56873"/>
            <a:ext cx="8943584" cy="576000"/>
            <a:chOff x="145280" y="123917"/>
            <a:chExt cx="11880000" cy="790381"/>
          </a:xfrm>
        </p:grpSpPr>
        <p:sp>
          <p:nvSpPr>
            <p:cNvPr id="8" name="任意多边形: 形状 41"/>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Effect>
                        <a14:colorTemperature colorTemp="5900"/>
                      </a14:imgEffect>
                    </a14:imgLayer>
                  </a14:imgProps>
                </a:ext>
              </a:extLst>
            </a:blip>
            <a:stretch>
              <a:fillRect/>
            </a:stretch>
          </p:blipFill>
          <p:spPr>
            <a:xfrm>
              <a:off x="145280" y="123917"/>
              <a:ext cx="759645" cy="790381"/>
            </a:xfrm>
            <a:prstGeom prst="rect">
              <a:avLst/>
            </a:prstGeom>
          </p:spPr>
        </p:pic>
      </p:grpSp>
      <p:sp>
        <p:nvSpPr>
          <p:cNvPr id="10" name="椭圆 9"/>
          <p:cNvSpPr/>
          <p:nvPr userDrawn="1"/>
        </p:nvSpPr>
        <p:spPr>
          <a:xfrm>
            <a:off x="8576282" y="164873"/>
            <a:ext cx="36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defRPr/>
            </a:pPr>
            <a:fld id="{C60ECC7C-3DC5-421E-9AD4-ABF801C6B51D}" type="slidenum">
              <a:rPr kumimoji="0" lang="zh-CN" altLang="en-US" sz="14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fld>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7.xml"/><Relationship Id="rId3" Type="http://schemas.openxmlformats.org/officeDocument/2006/relationships/tags" Target="../tags/tag22.xml"/><Relationship Id="rId21" Type="http://schemas.openxmlformats.org/officeDocument/2006/relationships/image" Target="../media/image12.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microsoft.com/office/2007/relationships/hdphoto" Target="../media/hdphoto3.wdp"/><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19.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25.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7.xml"/><Relationship Id="rId3" Type="http://schemas.openxmlformats.org/officeDocument/2006/relationships/tags" Target="../tags/tag39.xml"/><Relationship Id="rId21" Type="http://schemas.microsoft.com/office/2007/relationships/hdphoto" Target="../media/hdphoto3.wdp"/><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image" Target="../media/image19.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12.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image" Target="../media/image12.png"/><Relationship Id="rId2" Type="http://schemas.openxmlformats.org/officeDocument/2006/relationships/tags" Target="../tags/tag55.xml"/><Relationship Id="rId16" Type="http://schemas.openxmlformats.org/officeDocument/2006/relationships/image" Target="../media/image28.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slideLayout" Target="../slideLayouts/slideLayout7.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28.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29.png"/><Relationship Id="rId5" Type="http://schemas.openxmlformats.org/officeDocument/2006/relationships/tags" Target="../tags/tag72.xml"/><Relationship Id="rId10" Type="http://schemas.openxmlformats.org/officeDocument/2006/relationships/slideLayout" Target="../slideLayouts/slideLayout7.xml"/><Relationship Id="rId4" Type="http://schemas.openxmlformats.org/officeDocument/2006/relationships/tags" Target="../tags/tag71.xml"/><Relationship Id="rId9" Type="http://schemas.openxmlformats.org/officeDocument/2006/relationships/tags" Target="../tags/tag7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slideLayout" Target="../slideLayouts/slideLayout7.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image" Target="../media/image12.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tags" Target="../tags/tag91.xml"/><Relationship Id="rId10" Type="http://schemas.openxmlformats.org/officeDocument/2006/relationships/tags" Target="../tags/tag86.xml"/><Relationship Id="rId19" Type="http://schemas.openxmlformats.org/officeDocument/2006/relationships/image" Target="../media/image42.png"/><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slideLayout" Target="../slideLayouts/slideLayout7.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image" Target="../media/image42.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image" Target="../media/image12.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756000" y="108000"/>
            <a:ext cx="2783954"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评分的收集</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603" name="Rectangle 3"/>
          <p:cNvSpPr>
            <a:spLocks noGrp="1" noChangeArrowheads="1"/>
          </p:cNvSpPr>
          <p:nvPr>
            <p:ph type="body" idx="4294967295"/>
          </p:nvPr>
        </p:nvSpPr>
        <p:spPr>
          <a:xfrm>
            <a:off x="251520" y="756000"/>
            <a:ext cx="8229600" cy="4008085"/>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显</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式评价</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要求用户对项目给</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出评分</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实际中不</a:t>
            </a:r>
            <a:r>
              <a:rPr lang="zh-CN" altLang="en-US">
                <a:sym typeface="Times New Roman" panose="02020603050405020304" pitchFamily="18" charset="0"/>
              </a:rPr>
              <a:t>太可行</a:t>
            </a:r>
            <a:r>
              <a:rPr lang="en-US" altLang="zh-CN" dirty="0">
                <a:sym typeface="Times New Roman" panose="02020603050405020304" pitchFamily="18" charset="0"/>
              </a:rPr>
              <a:t>—</a:t>
            </a:r>
            <a:r>
              <a:rPr lang="zh-CN" altLang="en-US">
                <a:sym typeface="Times New Roman" panose="02020603050405020304" pitchFamily="18" charset="0"/>
              </a:rPr>
              <a:t>困扰用户</a:t>
            </a:r>
            <a:endParaRPr lang="en-US" altLang="zh-CN" dirty="0">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隐式</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评价 </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从用户的行为中学习</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其评分</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en-US" altLang="zh-CN" dirty="0">
                <a:sym typeface="Times New Roman" panose="02020603050405020304" pitchFamily="18" charset="0"/>
              </a:rPr>
              <a:t>e.g., </a:t>
            </a:r>
            <a:r>
              <a:rPr lang="zh-CN" altLang="en-US" dirty="0">
                <a:sym typeface="Times New Roman" panose="02020603050405020304" pitchFamily="18" charset="0"/>
              </a:rPr>
              <a:t>购买意味着</a:t>
            </a:r>
            <a:r>
              <a:rPr lang="zh-CN" altLang="en-US">
                <a:sym typeface="Times New Roman" panose="02020603050405020304" pitchFamily="18" charset="0"/>
              </a:rPr>
              <a:t>高评分</a:t>
            </a:r>
            <a:endParaRPr lang="en-US" altLang="zh-CN" dirty="0">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什么代表低</a:t>
            </a:r>
            <a:r>
              <a:rPr lang="zh-CN" altLang="en-US">
                <a:sym typeface="Times New Roman" panose="02020603050405020304" pitchFamily="18" charset="0"/>
              </a:rPr>
              <a:t>评分呢</a:t>
            </a:r>
            <a:r>
              <a:rPr lang="en-US" altLang="zh-CN">
                <a:sym typeface="Times New Roman" panose="02020603050405020304" pitchFamily="18" charset="0"/>
              </a:rPr>
              <a:t>?</a:t>
            </a:r>
            <a:endParaRPr lang="en-US" altLang="zh-CN" dirty="0">
              <a:sym typeface="Times New Roman" panose="02020603050405020304"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2147977" y="866856"/>
            <a:ext cx="1834902" cy="431742"/>
          </a:xfrm>
          <a:prstGeom prst="rect">
            <a:avLst/>
          </a:prstGeom>
          <a:noFill/>
          <a:ln w="9525">
            <a:noFill/>
            <a:miter lim="800000"/>
            <a:headEnd/>
            <a:tailEnd/>
          </a:ln>
        </p:spPr>
      </p:pic>
      <p:pic>
        <p:nvPicPr>
          <p:cNvPr id="9" name="Picture 2"/>
          <p:cNvPicPr>
            <a:picLocks noChangeAspect="1" noChangeArrowheads="1"/>
          </p:cNvPicPr>
          <p:nvPr/>
        </p:nvPicPr>
        <p:blipFill rotWithShape="1">
          <a:blip r:embed="rId4" cstate="print"/>
          <a:srcRect r="20474"/>
          <a:stretch>
            <a:fillRect/>
          </a:stretch>
        </p:blipFill>
        <p:spPr bwMode="auto">
          <a:xfrm>
            <a:off x="5052205" y="4077072"/>
            <a:ext cx="4091795" cy="2409320"/>
          </a:xfrm>
          <a:prstGeom prst="rect">
            <a:avLst/>
          </a:prstGeom>
          <a:noFill/>
          <a:ln w="9525">
            <a:noFill/>
            <a:miter lim="800000"/>
            <a:headEnd/>
            <a:tailEnd/>
          </a:ln>
        </p:spPr>
      </p:pic>
    </p:spTree>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756000" y="108000"/>
            <a:ext cx="323993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效用的推断</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627" name="Rectangle 3"/>
          <p:cNvSpPr>
            <a:spLocks noGrp="1" noChangeArrowheads="1"/>
          </p:cNvSpPr>
          <p:nvPr>
            <p:ph type="body" idx="4294967295"/>
          </p:nvPr>
        </p:nvSpPr>
        <p:spPr>
          <a:xfrm>
            <a:off x="252000" y="756000"/>
            <a:ext cx="8229600" cy="4633576"/>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关键问题：</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效用矩阵</a:t>
            </a:r>
            <a:r>
              <a:rPr lang="en-US" altLang="zh-CN"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U</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稀疏</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大多数人没有评价过</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大多数项目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冷启动</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新的项目</a:t>
            </a:r>
            <a:r>
              <a:rPr lang="zh-CN" altLang="en-US">
                <a:sym typeface="Times New Roman" panose="02020603050405020304" pitchFamily="18" charset="0"/>
              </a:rPr>
              <a:t>没有评分</a:t>
            </a:r>
            <a:endParaRPr lang="en-US" altLang="zh-CN" dirty="0">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新的用户</a:t>
            </a:r>
            <a:r>
              <a:rPr lang="zh-CN" altLang="en-US">
                <a:sym typeface="Times New Roman" panose="02020603050405020304" pitchFamily="18" charset="0"/>
              </a:rPr>
              <a:t>没有历史</a:t>
            </a:r>
            <a:endParaRPr lang="en-US" altLang="zh-CN" dirty="0">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种方法</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内容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Content-based</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协同</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过滤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Collaborative Filtering</a:t>
            </a:r>
          </a:p>
        </p:txBody>
      </p:sp>
      <p:pic>
        <p:nvPicPr>
          <p:cNvPr id="6" name="Picture 2"/>
          <p:cNvPicPr>
            <a:picLocks noChangeAspect="1" noChangeArrowheads="1"/>
          </p:cNvPicPr>
          <p:nvPr/>
        </p:nvPicPr>
        <p:blipFill rotWithShape="1">
          <a:blip r:embed="rId3" cstate="print"/>
          <a:srcRect r="20474"/>
          <a:stretch>
            <a:fillRect/>
          </a:stretch>
        </p:blipFill>
        <p:spPr bwMode="auto">
          <a:xfrm>
            <a:off x="5052205" y="4077072"/>
            <a:ext cx="4091795" cy="2409320"/>
          </a:xfrm>
          <a:prstGeom prst="rect">
            <a:avLst/>
          </a:prstGeom>
          <a:noFill/>
          <a:ln w="9525">
            <a:noFill/>
            <a:miter lim="800000"/>
            <a:headEnd/>
            <a:tailEnd/>
          </a:ln>
        </p:spPr>
      </p:pic>
    </p:spTree>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756000" y="108000"/>
            <a:ext cx="338437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内容的推荐</a:t>
            </a:r>
          </a:p>
        </p:txBody>
      </p:sp>
      <p:sp>
        <p:nvSpPr>
          <p:cNvPr id="6" name="内容占位符 5"/>
          <p:cNvSpPr>
            <a:spLocks noGrp="1"/>
          </p:cNvSpPr>
          <p:nvPr>
            <p:ph idx="4294967295"/>
          </p:nvPr>
        </p:nvSpPr>
        <p:spPr>
          <a:xfrm>
            <a:off x="252000" y="756000"/>
            <a:ext cx="8640000" cy="4202689"/>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主要思想</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向用户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C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推荐与她评分高（喜欢）项目</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相类似的项目（商品自身属性</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相似）</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例子：</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电影</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推荐</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推荐相同演员、导演</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、流派</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Websites, blogs, news</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推荐</a:t>
            </a:r>
            <a:r>
              <a:rPr lang="zh-CN" altLang="en-US" sz="22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类似内容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的网页</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2" descr="http://img.blog.csdn.net/20160530084221710?watermark/2/text/aHR0cDovL2Jsb2cuY3Nkbi5uZXQv/font/5a6L5L2T/fontsize/400/fill/I0JBQkFCMA==/dissolve/70/gravity/Center"/>
          <p:cNvPicPr>
            <a:picLocks noChangeAspect="1" noChangeArrowheads="1"/>
          </p:cNvPicPr>
          <p:nvPr/>
        </p:nvPicPr>
        <p:blipFill rotWithShape="1">
          <a:blip r:embed="rId2">
            <a:extLst>
              <a:ext uri="{28A0092B-C50C-407E-A947-70E740481C1C}">
                <a14:useLocalDpi xmlns:a14="http://schemas.microsoft.com/office/drawing/2010/main" val="0"/>
              </a:ext>
            </a:extLst>
          </a:blip>
          <a:srcRect l="8137" r="8316" b="13268"/>
          <a:stretch>
            <a:fillRect/>
          </a:stretch>
        </p:blipFill>
        <p:spPr bwMode="auto">
          <a:xfrm>
            <a:off x="5493025" y="2564904"/>
            <a:ext cx="3034749" cy="2822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756000" y="108000"/>
            <a:ext cx="287989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推荐的过程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4339" name="Picture 4" descr="MCBS01705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5627" y="1196752"/>
            <a:ext cx="17589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5"/>
          <p:cNvSpPr>
            <a:spLocks noChangeArrowheads="1"/>
          </p:cNvSpPr>
          <p:nvPr/>
        </p:nvSpPr>
        <p:spPr bwMode="auto">
          <a:xfrm>
            <a:off x="6041427" y="2034952"/>
            <a:ext cx="533400" cy="533400"/>
          </a:xfrm>
          <a:prstGeom prst="ellipse">
            <a:avLst/>
          </a:prstGeom>
          <a:solidFill>
            <a:srgbClr val="FF6600"/>
          </a:solidFill>
          <a:ln w="9525">
            <a:solidFill>
              <a:schemeClr val="tx1"/>
            </a:solidFill>
            <a:round/>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0" name="Oval 6"/>
          <p:cNvSpPr>
            <a:spLocks noChangeArrowheads="1"/>
          </p:cNvSpPr>
          <p:nvPr/>
        </p:nvSpPr>
        <p:spPr bwMode="auto">
          <a:xfrm>
            <a:off x="2536227" y="4549552"/>
            <a:ext cx="533400" cy="533400"/>
          </a:xfrm>
          <a:prstGeom prst="ellipse">
            <a:avLst/>
          </a:prstGeom>
          <a:solidFill>
            <a:srgbClr val="00B0F0"/>
          </a:solidFill>
          <a:ln w="9525">
            <a:solidFill>
              <a:schemeClr val="tx1"/>
            </a:solidFill>
            <a:round/>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2" name="Rectangle 8"/>
          <p:cNvSpPr>
            <a:spLocks noChangeArrowheads="1"/>
          </p:cNvSpPr>
          <p:nvPr/>
        </p:nvSpPr>
        <p:spPr bwMode="auto">
          <a:xfrm>
            <a:off x="2536227" y="5311552"/>
            <a:ext cx="457200" cy="457200"/>
          </a:xfrm>
          <a:prstGeom prst="rect">
            <a:avLst/>
          </a:prstGeom>
          <a:solidFill>
            <a:srgbClr val="00B0F0"/>
          </a:solidFill>
          <a:ln w="9525">
            <a:solidFill>
              <a:schemeClr val="tx1"/>
            </a:solid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3" name="Rectangle 9"/>
          <p:cNvSpPr>
            <a:spLocks noChangeArrowheads="1"/>
          </p:cNvSpPr>
          <p:nvPr/>
        </p:nvSpPr>
        <p:spPr bwMode="auto">
          <a:xfrm>
            <a:off x="1698027" y="5311552"/>
            <a:ext cx="457200" cy="457200"/>
          </a:xfrm>
          <a:prstGeom prst="rect">
            <a:avLst/>
          </a:prstGeom>
          <a:solidFill>
            <a:srgbClr val="0070C0"/>
          </a:solidFill>
          <a:ln w="9525">
            <a:solidFill>
              <a:schemeClr val="tx1"/>
            </a:solid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4" name="AutoShape 10"/>
          <p:cNvSpPr>
            <a:spLocks noChangeArrowheads="1"/>
          </p:cNvSpPr>
          <p:nvPr/>
        </p:nvSpPr>
        <p:spPr bwMode="auto">
          <a:xfrm>
            <a:off x="6879627" y="2034952"/>
            <a:ext cx="685800" cy="533400"/>
          </a:xfrm>
          <a:prstGeom prst="triangle">
            <a:avLst>
              <a:gd name="adj" fmla="val 50000"/>
            </a:avLst>
          </a:prstGeom>
          <a:solidFill>
            <a:srgbClr val="FF6600"/>
          </a:solidFill>
          <a:ln w="9525">
            <a:solidFill>
              <a:schemeClr val="tx1"/>
            </a:solid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5" name="AutoShape 11"/>
          <p:cNvSpPr>
            <a:spLocks noChangeArrowheads="1"/>
          </p:cNvSpPr>
          <p:nvPr/>
        </p:nvSpPr>
        <p:spPr bwMode="auto">
          <a:xfrm>
            <a:off x="1621827" y="4549552"/>
            <a:ext cx="685800" cy="533400"/>
          </a:xfrm>
          <a:prstGeom prst="hexagon">
            <a:avLst>
              <a:gd name="adj" fmla="val 32143"/>
              <a:gd name="vf" fmla="val 115470"/>
            </a:avLst>
          </a:prstGeom>
          <a:solidFill>
            <a:srgbClr val="13548C"/>
          </a:solidFill>
          <a:ln w="9525">
            <a:solidFill>
              <a:schemeClr val="tx1"/>
            </a:solid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6" name="AutoShape 12"/>
          <p:cNvSpPr>
            <a:spLocks noChangeArrowheads="1"/>
          </p:cNvSpPr>
          <p:nvPr/>
        </p:nvSpPr>
        <p:spPr bwMode="auto">
          <a:xfrm>
            <a:off x="3945927" y="2187352"/>
            <a:ext cx="1152000" cy="360000"/>
          </a:xfrm>
          <a:prstGeom prst="rightArrow">
            <a:avLst>
              <a:gd name="adj1" fmla="val 50000"/>
              <a:gd name="adj2" fmla="val 100000"/>
            </a:avLst>
          </a:prstGeom>
          <a:solidFill>
            <a:srgbClr val="FF6600"/>
          </a:solidFill>
          <a:ln w="9525">
            <a:noFill/>
            <a:miter lim="800000"/>
          </a:ln>
          <a:effectLst/>
        </p:spPr>
        <p:txBody>
          <a:bodyPr wrap="none"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57" name="Text Box 13"/>
          <p:cNvSpPr txBox="1">
            <a:spLocks noChangeArrowheads="1"/>
          </p:cNvSpPr>
          <p:nvPr/>
        </p:nvSpPr>
        <p:spPr bwMode="auto">
          <a:xfrm>
            <a:off x="4125052" y="1777777"/>
            <a:ext cx="793750" cy="457200"/>
          </a:xfrm>
          <a:prstGeom prst="rect">
            <a:avLst/>
          </a:prstGeom>
          <a:noFill/>
          <a:ln w="9525">
            <a:noFill/>
            <a:miter lim="800000"/>
          </a:ln>
          <a:effectLst/>
        </p:spPr>
        <p:txBody>
          <a:bodyPr wrap="none">
            <a:spAutoFit/>
          </a:bodyPr>
          <a:lstStyle/>
          <a:p>
            <a:pPr algn="ctr">
              <a:defRPr/>
            </a:pP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likes</a:t>
            </a:r>
          </a:p>
        </p:txBody>
      </p:sp>
      <p:sp>
        <p:nvSpPr>
          <p:cNvPr id="31758" name="Text Box 14"/>
          <p:cNvSpPr txBox="1">
            <a:spLocks noChangeArrowheads="1"/>
          </p:cNvSpPr>
          <p:nvPr/>
        </p:nvSpPr>
        <p:spPr bwMode="auto">
          <a:xfrm>
            <a:off x="6086992" y="1419662"/>
            <a:ext cx="1443665" cy="369332"/>
          </a:xfrm>
          <a:prstGeom prst="rect">
            <a:avLst/>
          </a:prstGeom>
          <a:noFill/>
          <a:ln w="9525">
            <a:noFill/>
            <a:miter lim="800000"/>
          </a:ln>
          <a:effectLst/>
        </p:spPr>
        <p:txBody>
          <a:bodyPr wrap="none">
            <a:spAutoFit/>
          </a:bodyPr>
          <a:lstStyle/>
          <a:p>
            <a:pPr algn="ctr">
              <a:defRPr/>
            </a:pPr>
            <a:r>
              <a:rPr lang="en-US" altLang="zh-CN"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Item profiles</a:t>
            </a:r>
          </a:p>
        </p:txBody>
      </p:sp>
      <p:sp>
        <p:nvSpPr>
          <p:cNvPr id="31759" name="AutoShape 15"/>
          <p:cNvSpPr>
            <a:spLocks noChangeArrowheads="1"/>
          </p:cNvSpPr>
          <p:nvPr/>
        </p:nvSpPr>
        <p:spPr bwMode="auto">
          <a:xfrm>
            <a:off x="6727227" y="3088464"/>
            <a:ext cx="360000" cy="1152000"/>
          </a:xfrm>
          <a:prstGeom prst="downArrow">
            <a:avLst>
              <a:gd name="adj1" fmla="val 50000"/>
              <a:gd name="adj2" fmla="val 106250"/>
            </a:avLst>
          </a:prstGeom>
          <a:solidFill>
            <a:srgbClr val="FF6600"/>
          </a:solidFill>
          <a:ln w="9525">
            <a:no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60" name="Rectangle 16"/>
          <p:cNvSpPr>
            <a:spLocks noChangeArrowheads="1"/>
          </p:cNvSpPr>
          <p:nvPr/>
        </p:nvSpPr>
        <p:spPr bwMode="auto">
          <a:xfrm>
            <a:off x="5736627" y="1882552"/>
            <a:ext cx="2209800" cy="838200"/>
          </a:xfrm>
          <a:prstGeom prst="rect">
            <a:avLst/>
          </a:prstGeom>
          <a:noFill/>
          <a:ln w="9525">
            <a:solidFill>
              <a:srgbClr val="13548C"/>
            </a:solid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61" name="Rectangle 17"/>
          <p:cNvSpPr>
            <a:spLocks noChangeArrowheads="1"/>
          </p:cNvSpPr>
          <p:nvPr/>
        </p:nvSpPr>
        <p:spPr bwMode="auto">
          <a:xfrm>
            <a:off x="5736627" y="4549551"/>
            <a:ext cx="2209800" cy="1214883"/>
          </a:xfrm>
          <a:prstGeom prst="rect">
            <a:avLst/>
          </a:prstGeom>
          <a:noFill/>
          <a:ln w="9525">
            <a:solidFill>
              <a:srgbClr val="13548C"/>
            </a:solidFill>
            <a:miter lim="800000"/>
          </a:ln>
          <a:effectLst/>
        </p:spPr>
        <p:txBody>
          <a:bodyPr wrap="none" anchor="ctr"/>
          <a:lstStyle/>
          <a:p>
            <a:pPr algn="ctr">
              <a:defRPr/>
            </a:pPr>
            <a:r>
              <a:rPr lang="en-US" altLang="zh-CN" sz="24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Red</a:t>
            </a:r>
          </a:p>
          <a:p>
            <a:pPr algn="ctr">
              <a:defRPr/>
            </a:pP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Circles</a:t>
            </a:r>
          </a:p>
          <a:p>
            <a:pPr algn="ctr">
              <a:defRPr/>
            </a:pP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Triangles</a:t>
            </a:r>
          </a:p>
        </p:txBody>
      </p:sp>
      <p:sp>
        <p:nvSpPr>
          <p:cNvPr id="31762" name="Text Box 18"/>
          <p:cNvSpPr txBox="1">
            <a:spLocks noChangeArrowheads="1"/>
          </p:cNvSpPr>
          <p:nvPr/>
        </p:nvSpPr>
        <p:spPr bwMode="auto">
          <a:xfrm>
            <a:off x="6181744" y="5906462"/>
            <a:ext cx="1349729" cy="369332"/>
          </a:xfrm>
          <a:prstGeom prst="rect">
            <a:avLst/>
          </a:prstGeom>
          <a:noFill/>
          <a:ln w="9525">
            <a:noFill/>
            <a:miter lim="800000"/>
          </a:ln>
          <a:effectLst/>
        </p:spPr>
        <p:txBody>
          <a:bodyPr wrap="none">
            <a:spAutoFit/>
          </a:bodyPr>
          <a:lstStyle>
            <a:defPPr>
              <a:defRPr lang="zh-CN"/>
            </a:defPPr>
            <a:lvl1pPr algn="ctr">
              <a:defRPr b="1">
                <a:solidFill>
                  <a:srgbClr val="13548C"/>
                </a:solidFill>
                <a:latin typeface="Times New Roman" panose="02020603050405020304" pitchFamily="18" charset="0"/>
                <a:ea typeface="微软雅黑" panose="020B0503020204020204" pitchFamily="34" charset="-122"/>
              </a:defRPr>
            </a:lvl1pPr>
          </a:lstStyle>
          <a:p>
            <a:r>
              <a:rPr lang="en-US" altLang="zh-CN" dirty="0">
                <a:sym typeface="Times New Roman" panose="02020603050405020304" pitchFamily="18" charset="0"/>
              </a:rPr>
              <a:t>User profile</a:t>
            </a:r>
          </a:p>
        </p:txBody>
      </p:sp>
      <p:sp>
        <p:nvSpPr>
          <p:cNvPr id="31764" name="AutoShape 20"/>
          <p:cNvSpPr>
            <a:spLocks noChangeArrowheads="1"/>
          </p:cNvSpPr>
          <p:nvPr/>
        </p:nvSpPr>
        <p:spPr bwMode="auto">
          <a:xfrm>
            <a:off x="3945927" y="5006752"/>
            <a:ext cx="1152000" cy="360000"/>
          </a:xfrm>
          <a:prstGeom prst="leftArrow">
            <a:avLst>
              <a:gd name="adj1" fmla="val 50000"/>
              <a:gd name="adj2" fmla="val 100000"/>
            </a:avLst>
          </a:prstGeom>
          <a:solidFill>
            <a:srgbClr val="FF6600"/>
          </a:solidFill>
          <a:ln w="9525">
            <a:noFill/>
            <a:miter lim="800000"/>
          </a:ln>
          <a:effectLst/>
        </p:spPr>
        <p:txBody>
          <a:bodyPr wrap="none" anchor="ctr"/>
          <a:lstStyle/>
          <a:p>
            <a:pPr algn="ct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65" name="Text Box 21"/>
          <p:cNvSpPr txBox="1">
            <a:spLocks noChangeArrowheads="1"/>
          </p:cNvSpPr>
          <p:nvPr/>
        </p:nvSpPr>
        <p:spPr bwMode="auto">
          <a:xfrm>
            <a:off x="4019226" y="5307087"/>
            <a:ext cx="1005403" cy="461665"/>
          </a:xfrm>
          <a:prstGeom prst="rect">
            <a:avLst/>
          </a:prstGeom>
          <a:noFill/>
          <a:ln w="9525">
            <a:noFill/>
            <a:miter lim="800000"/>
          </a:ln>
          <a:effectLst/>
        </p:spPr>
        <p:txBody>
          <a:bodyPr wrap="none">
            <a:spAutoFit/>
          </a:bodyPr>
          <a:lstStyle/>
          <a:p>
            <a:pPr algn="ctr">
              <a:defRPr/>
            </a:pP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match</a:t>
            </a:r>
          </a:p>
        </p:txBody>
      </p:sp>
      <p:sp>
        <p:nvSpPr>
          <p:cNvPr id="31766" name="AutoShape 22"/>
          <p:cNvSpPr>
            <a:spLocks noChangeArrowheads="1"/>
          </p:cNvSpPr>
          <p:nvPr/>
        </p:nvSpPr>
        <p:spPr bwMode="auto">
          <a:xfrm>
            <a:off x="2231427" y="3088464"/>
            <a:ext cx="360000" cy="1152000"/>
          </a:xfrm>
          <a:prstGeom prst="upArrow">
            <a:avLst>
              <a:gd name="adj1" fmla="val 50000"/>
              <a:gd name="adj2" fmla="val 116667"/>
            </a:avLst>
          </a:prstGeom>
          <a:solidFill>
            <a:srgbClr val="FF6600"/>
          </a:solidFill>
          <a:ln w="9525">
            <a:noFill/>
            <a:miter lim="800000"/>
          </a:ln>
          <a:effec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767" name="Text Box 23"/>
          <p:cNvSpPr txBox="1">
            <a:spLocks noChangeArrowheads="1"/>
          </p:cNvSpPr>
          <p:nvPr/>
        </p:nvSpPr>
        <p:spPr bwMode="auto">
          <a:xfrm>
            <a:off x="539152" y="3433632"/>
            <a:ext cx="1734001" cy="461665"/>
          </a:xfrm>
          <a:prstGeom prst="rect">
            <a:avLst/>
          </a:prstGeom>
          <a:noFill/>
          <a:ln w="9525">
            <a:noFill/>
            <a:miter lim="800000"/>
          </a:ln>
          <a:effectLst/>
        </p:spPr>
        <p:txBody>
          <a:bodyPr wrap="none">
            <a:spAutoFit/>
          </a:bodyPr>
          <a:lstStyle/>
          <a:p>
            <a:pPr>
              <a:defRPr/>
            </a:pP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recommend</a:t>
            </a:r>
          </a:p>
        </p:txBody>
      </p:sp>
      <p:sp>
        <p:nvSpPr>
          <p:cNvPr id="31768" name="Text Box 24"/>
          <p:cNvSpPr txBox="1">
            <a:spLocks noChangeArrowheads="1"/>
          </p:cNvSpPr>
          <p:nvPr/>
        </p:nvSpPr>
        <p:spPr bwMode="auto">
          <a:xfrm>
            <a:off x="7087227" y="3433632"/>
            <a:ext cx="869149" cy="461665"/>
          </a:xfrm>
          <a:prstGeom prst="rect">
            <a:avLst/>
          </a:prstGeom>
          <a:noFill/>
          <a:ln w="9525">
            <a:noFill/>
            <a:miter lim="800000"/>
          </a:ln>
          <a:effectLst/>
        </p:spPr>
        <p:txBody>
          <a:bodyPr wrap="none">
            <a:spAutoFit/>
          </a:bodyPr>
          <a:lstStyle/>
          <a:p>
            <a:pPr>
              <a:defRPr/>
            </a:pP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build</a:t>
            </a:r>
          </a:p>
        </p:txBody>
      </p:sp>
      <p:sp>
        <p:nvSpPr>
          <p:cNvPr id="2" name="TextBox 1"/>
          <p:cNvSpPr txBox="1"/>
          <p:nvPr/>
        </p:nvSpPr>
        <p:spPr>
          <a:xfrm>
            <a:off x="2951427" y="3177952"/>
            <a:ext cx="3090000" cy="830997"/>
          </a:xfrm>
          <a:prstGeom prst="rect">
            <a:avLst/>
          </a:prstGeom>
          <a:noFill/>
        </p:spPr>
        <p:txBody>
          <a:bodyPr wrap="square" rtlCol="0">
            <a:spAutoFit/>
          </a:bodyPr>
          <a:lstStyle/>
          <a:p>
            <a:pPr algn="ct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相类似的项目</a:t>
            </a:r>
            <a:endParaRPr lang="en-US" altLang="zh-CN"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（商品自身属性相似）</a:t>
            </a:r>
          </a:p>
        </p:txBody>
      </p:sp>
    </p:spTree>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项模型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item profile</a:t>
            </a:r>
          </a:p>
        </p:txBody>
      </p:sp>
      <p:sp>
        <p:nvSpPr>
          <p:cNvPr id="28675" name="Rectangle 3"/>
          <p:cNvSpPr>
            <a:spLocks noGrp="1" noChangeArrowheads="1"/>
          </p:cNvSpPr>
          <p:nvPr>
            <p:ph type="body" idx="4294967295"/>
          </p:nvPr>
        </p:nvSpPr>
        <p:spPr>
          <a:xfrm>
            <a:off x="252000" y="756000"/>
            <a:ext cx="5729188" cy="5336013"/>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对每个项目建立</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一份</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item profile</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（项的属性</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特征）</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Profile </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是特征</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features</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的集合</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movies: author, title, actor, director,…</a:t>
            </a: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文本特征</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关键词</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常用的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启发式方法是</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TF.IDF (Term Frequency times Inverse Doc Frequency)</a:t>
            </a: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非文本</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项目特征</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困难</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邀请用户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进行标记</a:t>
            </a:r>
            <a:r>
              <a:rPr lang="en-US" altLang="zh-CN"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Tag</a:t>
            </a:r>
            <a:r>
              <a:rPr lang="zh-CN" altLang="en-US"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（词语、</a:t>
            </a:r>
            <a:r>
              <a:rPr lang="zh-CN" altLang="en-US"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短语）</a:t>
            </a:r>
            <a:endParaRPr lang="en-US" altLang="zh-CN"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Picture 6" descr="https://encrypted-tbn0.gstatic.com/images?q=tbn:ANd9GcSLvFuX0bkNN76WZSXg7AKvIVPdh2Epcp10Xj2dxfROj0r5Seg-rA"/>
          <p:cNvPicPr>
            <a:picLocks noChangeAspect="1" noChangeArrowheads="1"/>
          </p:cNvPicPr>
          <p:nvPr/>
        </p:nvPicPr>
        <p:blipFill>
          <a:blip r:embed="rId3" cstate="print"/>
          <a:srcRect/>
          <a:stretch>
            <a:fillRect/>
          </a:stretch>
        </p:blipFill>
        <p:spPr bwMode="auto">
          <a:xfrm>
            <a:off x="6300192" y="3861048"/>
            <a:ext cx="2628900" cy="1743076"/>
          </a:xfrm>
          <a:prstGeom prst="rect">
            <a:avLst/>
          </a:prstGeom>
          <a:noFill/>
        </p:spPr>
      </p:pic>
      <p:pic>
        <p:nvPicPr>
          <p:cNvPr id="5" name="Picture 10" descr="https://encrypted-tbn2.gstatic.com/images?q=tbn:ANd9GcRs52qRzotjSbzME0v3prbzlRw_CvS_enS9cCHymMw7mKWn0L0X6g"/>
          <p:cNvPicPr>
            <a:picLocks noChangeAspect="1" noChangeArrowheads="1"/>
          </p:cNvPicPr>
          <p:nvPr/>
        </p:nvPicPr>
        <p:blipFill>
          <a:blip r:embed="rId4" cstate="print"/>
          <a:srcRect/>
          <a:stretch>
            <a:fillRect/>
          </a:stretch>
        </p:blipFill>
        <p:spPr bwMode="auto">
          <a:xfrm>
            <a:off x="6300192" y="1556792"/>
            <a:ext cx="2654871" cy="1743076"/>
          </a:xfrm>
          <a:prstGeom prst="rect">
            <a:avLst/>
          </a:prstGeom>
          <a:noFill/>
        </p:spPr>
      </p:pic>
      <p:sp>
        <p:nvSpPr>
          <p:cNvPr id="6" name="矩形 5"/>
          <p:cNvSpPr/>
          <p:nvPr/>
        </p:nvSpPr>
        <p:spPr>
          <a:xfrm>
            <a:off x="6300192" y="3491716"/>
            <a:ext cx="2628900" cy="369332"/>
          </a:xfrm>
          <a:prstGeom prst="rect">
            <a:avLst/>
          </a:prstGeom>
          <a:solidFill>
            <a:srgbClr val="13548C"/>
          </a:solidFill>
        </p:spPr>
        <p:txBody>
          <a:bodyPr wrap="square">
            <a:spAutoFit/>
          </a:bodyPr>
          <a:lstStyle/>
          <a:p>
            <a:pPr marL="0" lvl="2" algn="ctr"/>
            <a:r>
              <a:rPr lang="en-US" altLang="zh-CN">
                <a:solidFill>
                  <a:schemeClr val="bg1"/>
                </a:solidFill>
                <a:sym typeface="Times New Roman" panose="02020603050405020304" pitchFamily="18" charset="0"/>
              </a:rPr>
              <a:t>Sunset</a:t>
            </a:r>
            <a:r>
              <a:rPr lang="zh-CN" altLang="en-US">
                <a:solidFill>
                  <a:schemeClr val="bg1"/>
                </a:solidFill>
                <a:sym typeface="Times New Roman" panose="02020603050405020304" pitchFamily="18" charset="0"/>
              </a:rPr>
              <a:t> </a:t>
            </a:r>
            <a:r>
              <a:rPr lang="en-US" altLang="zh-CN" dirty="0">
                <a:solidFill>
                  <a:schemeClr val="bg1"/>
                </a:solidFill>
                <a:sym typeface="Times New Roman" panose="02020603050405020304" pitchFamily="18" charset="0"/>
              </a:rPr>
              <a:t>at Malibu</a:t>
            </a:r>
            <a:endParaRPr lang="zh-CN" altLang="en-US" dirty="0">
              <a:solidFill>
                <a:schemeClr val="bg1"/>
              </a:solidFill>
              <a:sym typeface="Times New Roman" panose="02020603050405020304" pitchFamily="18" charset="0"/>
            </a:endParaRPr>
          </a:p>
        </p:txBody>
      </p:sp>
      <p:sp>
        <p:nvSpPr>
          <p:cNvPr id="7" name="矩形 6"/>
          <p:cNvSpPr/>
          <p:nvPr/>
        </p:nvSpPr>
        <p:spPr>
          <a:xfrm>
            <a:off x="6300192" y="1180278"/>
            <a:ext cx="2654871" cy="369332"/>
          </a:xfrm>
          <a:prstGeom prst="rect">
            <a:avLst/>
          </a:prstGeom>
          <a:solidFill>
            <a:srgbClr val="13548C"/>
          </a:solidFill>
        </p:spPr>
        <p:txBody>
          <a:bodyPr wrap="square">
            <a:spAutoFit/>
          </a:bodyPr>
          <a:lstStyle/>
          <a:p>
            <a:pPr algn="ctr"/>
            <a:r>
              <a:rPr lang="en-US" altLang="zh-CN" dirty="0">
                <a:solidFill>
                  <a:schemeClr val="bg1"/>
                </a:solidFill>
                <a:sym typeface="Times New Roman" panose="02020603050405020304" pitchFamily="18" charset="0"/>
              </a:rPr>
              <a:t>Tiananmen square</a:t>
            </a:r>
          </a:p>
        </p:txBody>
      </p:sp>
    </p:spTree>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4294967295"/>
          </p:nvPr>
        </p:nvSpPr>
        <p:spPr>
          <a:xfrm>
            <a:off x="252000" y="756000"/>
            <a:ext cx="8458200" cy="4039696"/>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余弦相似性</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一个文档可以用词频向量来表示（注意：词的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对齐）</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80000"/>
              <a:buNone/>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余弦度量</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2" indent="0">
              <a:lnSpc>
                <a:spcPct val="150000"/>
              </a:lnSpc>
              <a:spcBef>
                <a:spcPts val="600"/>
              </a:spcBef>
              <a:buNone/>
            </a:pPr>
            <a:r>
              <a:rPr lang="en-US" altLang="zh-CN">
                <a:sym typeface="Times New Roman" panose="02020603050405020304" pitchFamily="18" charset="0"/>
              </a:rPr>
              <a:t>cos(d1, d2</a:t>
            </a:r>
            <a:r>
              <a:rPr lang="en-US" altLang="zh-CN" dirty="0">
                <a:sym typeface="Times New Roman" panose="02020603050405020304" pitchFamily="18" charset="0"/>
              </a:rPr>
              <a:t>) </a:t>
            </a:r>
            <a:r>
              <a:rPr lang="en-US" altLang="zh-CN">
                <a:sym typeface="Times New Roman" panose="02020603050405020304" pitchFamily="18" charset="0"/>
              </a:rPr>
              <a:t>=  (d1 </a:t>
            </a:r>
            <a:r>
              <a:rPr lang="en-US" altLang="zh-CN" b="1">
                <a:ea typeface="宋体" panose="02010600030101010101" pitchFamily="2" charset="-122"/>
                <a:cs typeface="Times New Roman" panose="02020603050405020304" pitchFamily="18" charset="0"/>
                <a:sym typeface="Symbol" panose="05050102010706020507" pitchFamily="18" charset="2"/>
              </a:rPr>
              <a:t></a:t>
            </a:r>
            <a:r>
              <a:rPr lang="en-US" altLang="zh-CN">
                <a:sym typeface="Times New Roman" panose="02020603050405020304" pitchFamily="18" charset="0"/>
              </a:rPr>
              <a:t> d2) /||d1|| ||d2</a:t>
            </a:r>
            <a:r>
              <a:rPr lang="en-US" altLang="zh-CN" dirty="0">
                <a:sym typeface="Times New Roman" panose="02020603050405020304" pitchFamily="18" charset="0"/>
              </a:rPr>
              <a:t>|| , </a:t>
            </a:r>
          </a:p>
        </p:txBody>
      </p:sp>
      <p:sp>
        <p:nvSpPr>
          <p:cNvPr id="10" name="Rectangle 2"/>
          <p:cNvSpPr>
            <a:spLocks noGrp="1" noChangeArrowheads="1"/>
          </p:cNvSpPr>
          <p:nvPr>
            <p:ph type="title" idx="4294967295"/>
          </p:nvPr>
        </p:nvSpPr>
        <p:spPr>
          <a:xfrm>
            <a:off x="756000" y="108000"/>
            <a:ext cx="82296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文本</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特征：</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词频向量</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7349" name="Picture 4" descr="eqtable"/>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86817" y="2230785"/>
            <a:ext cx="8570366" cy="131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1439652" y="5301208"/>
            <a:ext cx="6264696" cy="461665"/>
          </a:xfrm>
          <a:prstGeom prst="rect">
            <a:avLst/>
          </a:prstGeom>
          <a:noFill/>
        </p:spPr>
        <p:txBody>
          <a:bodyPr wrap="square" rtlCol="0">
            <a:spAutoFit/>
          </a:bodyPr>
          <a:lstStyle/>
          <a:p>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思考：仅仅用词频来表示文档有什么缺点呢？</a:t>
            </a:r>
          </a:p>
        </p:txBody>
      </p:sp>
    </p:spTree>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4294967295"/>
          </p:nvPr>
        </p:nvSpPr>
        <p:spPr>
          <a:xfrm>
            <a:off x="8729663" y="6453188"/>
            <a:ext cx="414337"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chemeClr val="accent1"/>
              </a:buClr>
              <a:buSzPct val="65000"/>
              <a:buFont typeface="Wingdings" panose="05000000000000000000" pitchFamily="2" charset="2"/>
              <a:buChar char="n"/>
              <a:defRPr sz="30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spcBef>
                <a:spcPct val="20000"/>
              </a:spcBef>
              <a:buClr>
                <a:schemeClr val="accent2"/>
              </a:buClr>
              <a:buSzPct val="60000"/>
              <a:buFont typeface="Wingdings" panose="05000000000000000000" pitchFamily="2" charset="2"/>
              <a:buChar char="q"/>
              <a:defRPr sz="2600">
                <a:solidFill>
                  <a:schemeClr val="tx1"/>
                </a:solidFill>
                <a:latin typeface="微软雅黑" panose="020B0503020204020204" pitchFamily="34" charset="-122"/>
                <a:ea typeface="微软雅黑" panose="020B0503020204020204" pitchFamily="34" charset="-122"/>
              </a:defRPr>
            </a:lvl2pPr>
            <a:lvl3pPr marL="1143000" indent="-228600" algn="l" eaLnBrk="0" hangingPunct="0">
              <a:spcBef>
                <a:spcPct val="20000"/>
              </a:spcBef>
              <a:buClr>
                <a:schemeClr val="accent1"/>
              </a:buClr>
              <a:buSzPct val="65000"/>
              <a:buFont typeface="Wingdings" panose="05000000000000000000" pitchFamily="2" charset="2"/>
              <a:buChar char="n"/>
              <a:defRPr sz="2200">
                <a:solidFill>
                  <a:schemeClr val="tx1"/>
                </a:solidFill>
                <a:latin typeface="微软雅黑" panose="020B0503020204020204" pitchFamily="34" charset="-122"/>
                <a:ea typeface="微软雅黑" panose="020B0503020204020204" pitchFamily="34" charset="-122"/>
              </a:defRPr>
            </a:lvl3pPr>
            <a:lvl4pPr marL="1600200" indent="-228600" algn="l" eaLnBrk="0" hangingPunct="0">
              <a:spcBef>
                <a:spcPct val="20000"/>
              </a:spcBef>
              <a:buClr>
                <a:schemeClr val="accent2"/>
              </a:buClr>
              <a:buSzPct val="70000"/>
              <a:buFont typeface="Wingdings" panose="05000000000000000000" pitchFamily="2" charset="2"/>
              <a:buChar char="q"/>
              <a:defRPr sz="2000">
                <a:solidFill>
                  <a:schemeClr val="tx1"/>
                </a:solidFill>
                <a:latin typeface="微软雅黑" panose="020B0503020204020204" pitchFamily="34" charset="-122"/>
                <a:ea typeface="微软雅黑" panose="020B0503020204020204" pitchFamily="34" charset="-122"/>
              </a:defRPr>
            </a:lvl4pPr>
            <a:lvl5pPr marL="2057400" indent="-228600" algn="l" eaLnBrk="0" hangingPunct="0">
              <a:spcBef>
                <a:spcPct val="20000"/>
              </a:spcBef>
              <a:buClr>
                <a:schemeClr val="accent1"/>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AEE469C0-729E-41C2-A72B-81EA2EBCB719}" type="slidenum">
              <a:rPr lang="en-US" altLang="zh-CN" sz="1200">
                <a:latin typeface="Times New Roman" panose="02020603050405020304" pitchFamily="18" charset="0"/>
                <a:sym typeface="Times New Roman" panose="02020603050405020304" pitchFamily="18" charset="0"/>
              </a:rPr>
              <a:t>17</a:t>
            </a:fld>
            <a:endParaRPr lang="en-US" altLang="zh-CN" sz="1200">
              <a:latin typeface="Times New Roman" panose="02020603050405020304" pitchFamily="18" charset="0"/>
              <a:sym typeface="Times New Roman" panose="02020603050405020304" pitchFamily="18" charset="0"/>
            </a:endParaRPr>
          </a:p>
        </p:txBody>
      </p:sp>
      <p:sp>
        <p:nvSpPr>
          <p:cNvPr id="2" name="TextBox 1"/>
          <p:cNvSpPr txBox="1"/>
          <p:nvPr/>
        </p:nvSpPr>
        <p:spPr>
          <a:xfrm>
            <a:off x="2555776" y="5045850"/>
            <a:ext cx="4032448" cy="461665"/>
          </a:xfrm>
          <a:prstGeom prst="rect">
            <a:avLst/>
          </a:prstGeom>
          <a:noFill/>
        </p:spPr>
        <p:txBody>
          <a:bodyPr wrap="square" rtlCol="0">
            <a:spAutoFit/>
          </a:bodyPr>
          <a:lstStyle/>
          <a:p>
            <a:pPr algn="ct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今天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天气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很好</a:t>
            </a:r>
          </a:p>
        </p:txBody>
      </p:sp>
      <p:sp>
        <p:nvSpPr>
          <p:cNvPr id="7" name="TextBox 6"/>
          <p:cNvSpPr txBox="1"/>
          <p:nvPr/>
        </p:nvSpPr>
        <p:spPr>
          <a:xfrm>
            <a:off x="2555776" y="5651956"/>
            <a:ext cx="4032448" cy="461665"/>
          </a:xfrm>
          <a:prstGeom prst="rect">
            <a:avLst/>
          </a:prstGeom>
          <a:noFill/>
        </p:spPr>
        <p:txBody>
          <a:bodyPr wrap="square" rtlCol="0">
            <a:spAutoFit/>
          </a:bodyPr>
          <a:lstStyle/>
          <a:p>
            <a:pPr algn="ct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今天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天气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很</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糟糕</a:t>
            </a:r>
          </a:p>
        </p:txBody>
      </p:sp>
      <p:sp>
        <p:nvSpPr>
          <p:cNvPr id="8" name="Rectangle 2"/>
          <p:cNvSpPr txBox="1">
            <a:spLocks noChangeArrowheads="1"/>
          </p:cNvSpPr>
          <p:nvPr/>
        </p:nvSpPr>
        <p:spPr>
          <a:xfrm>
            <a:off x="756000" y="108000"/>
            <a:ext cx="822960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2.4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文本特征：词频向量</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Rectangle 3"/>
          <p:cNvSpPr txBox="1">
            <a:spLocks noChangeArrowheads="1"/>
          </p:cNvSpPr>
          <p:nvPr/>
        </p:nvSpPr>
        <p:spPr>
          <a:xfrm>
            <a:off x="252000" y="756000"/>
            <a:ext cx="8458200" cy="4039696"/>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余弦相似性</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一个文档可以用词频向量来表示（注意：词的对齐）</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lvl="1" indent="0" algn="just" fontAlgn="base">
              <a:lnSpc>
                <a:spcPct val="150000"/>
              </a:lnSpc>
              <a:spcBef>
                <a:spcPts val="600"/>
              </a:spcBef>
              <a:spcAft>
                <a:spcPct val="0"/>
              </a:spcAft>
              <a:buClr>
                <a:srgbClr val="FF6600"/>
              </a:buClr>
              <a:buSzPct val="80000"/>
              <a:buFont typeface="Arial" panose="020B0604020202020204" pitchFamily="34" charset="0"/>
              <a:buNone/>
            </a:pP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余弦度量</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914400" lvl="2" indent="0">
              <a:lnSpc>
                <a:spcPct val="150000"/>
              </a:lnSpc>
              <a:spcBef>
                <a:spcPts val="600"/>
              </a:spcBef>
              <a:buFont typeface="Arial" panose="020B0604020202020204" pitchFamily="34" charset="0"/>
              <a:buNone/>
            </a:pPr>
            <a:r>
              <a:rPr lang="en-US" altLang="zh-CN">
                <a:sym typeface="Times New Roman" panose="02020603050405020304" pitchFamily="18" charset="0"/>
              </a:rPr>
              <a:t>cos(d1, d2) =  (d1 </a:t>
            </a:r>
            <a:r>
              <a:rPr lang="en-US" altLang="zh-CN" b="1">
                <a:ea typeface="宋体" panose="02010600030101010101" pitchFamily="2" charset="-122"/>
                <a:cs typeface="Times New Roman" panose="02020603050405020304" pitchFamily="18" charset="0"/>
                <a:sym typeface="Symbol" panose="05050102010706020507" pitchFamily="18" charset="2"/>
              </a:rPr>
              <a:t></a:t>
            </a:r>
            <a:r>
              <a:rPr lang="en-US" altLang="zh-CN">
                <a:sym typeface="Times New Roman" panose="02020603050405020304" pitchFamily="18" charset="0"/>
              </a:rPr>
              <a:t> d2) /||d1|| ||d2|| , </a:t>
            </a:r>
            <a:endParaRPr lang="en-US" altLang="zh-CN" dirty="0">
              <a:sym typeface="Times New Roman" panose="02020603050405020304" pitchFamily="18" charset="0"/>
            </a:endParaRPr>
          </a:p>
        </p:txBody>
      </p:sp>
      <p:pic>
        <p:nvPicPr>
          <p:cNvPr id="11" name="Picture 4" descr="eqtable"/>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86817" y="2230785"/>
            <a:ext cx="8570366" cy="131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755576" y="108000"/>
            <a:ext cx="3816424"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文本特征：</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TF.IDF</a:t>
            </a:r>
          </a:p>
        </p:txBody>
      </p:sp>
      <p:sp>
        <p:nvSpPr>
          <p:cNvPr id="16387" name="Rectangle 3"/>
          <p:cNvSpPr>
            <a:spLocks noGrp="1" noChangeArrowheads="1"/>
          </p:cNvSpPr>
          <p:nvPr>
            <p:ph type="body" idx="4294967295"/>
          </p:nvPr>
        </p:nvSpPr>
        <p:spPr>
          <a:xfrm>
            <a:off x="252000" y="756000"/>
            <a:ext cx="8604448" cy="4458849"/>
          </a:xfrm>
          <a:prstGeom prst="rect">
            <a:avLst/>
          </a:prstGeom>
        </p:spPr>
        <p:txBody>
          <a:bodyPr>
            <a:spAutoFit/>
          </a:bodyPr>
          <a:lstStyle/>
          <a:p>
            <a:pPr>
              <a:lnSpc>
                <a:spcPct val="150000"/>
              </a:lnSpc>
              <a:spcBef>
                <a:spcPts val="600"/>
              </a:spcBef>
              <a:buNone/>
            </a:pP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f</a:t>
            </a:r>
            <a:r>
              <a:rPr lang="en-US" altLang="zh-CN" sz="2400" i="1" baseline="-25000" dirty="0" err="1">
                <a:latin typeface="Times New Roman" panose="02020603050405020304" pitchFamily="18" charset="0"/>
                <a:ea typeface="微软雅黑" panose="020B0503020204020204" pitchFamily="34" charset="-122"/>
                <a:sym typeface="Times New Roman" panose="02020603050405020304" pitchFamily="18" charset="0"/>
              </a:rPr>
              <a:t>ij</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文档 </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j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中词项</a:t>
            </a: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出现的频次</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50000"/>
              </a:lnSpc>
              <a:spcBef>
                <a:spcPts val="600"/>
              </a:spcBef>
              <a:buFont typeface="Wingdings" panose="05000000000000000000" pitchFamily="2" charset="2"/>
              <a:buNone/>
            </a:pP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50000"/>
              </a:lnSpc>
              <a:spcBef>
                <a:spcPts val="600"/>
              </a:spcBef>
              <a:buFont typeface="Wingdings" panose="05000000000000000000" pitchFamily="2" charset="2"/>
              <a:buNone/>
            </a:pP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n</a:t>
            </a:r>
            <a:r>
              <a:rPr lang="en-US" altLang="zh-CN" sz="2400" i="1" baseline="-25000" dirty="0" err="1">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包含词项</a:t>
            </a:r>
            <a:r>
              <a:rPr lang="en-US" altLang="zh-CN" sz="2400" dirty="0" err="1">
                <a:latin typeface="Times New Roman" panose="02020603050405020304" pitchFamily="18" charset="0"/>
                <a:ea typeface="微软雅黑" panose="020B0503020204020204" pitchFamily="34" charset="-122"/>
                <a:sym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的文档数</a:t>
            </a:r>
            <a:endPar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50000"/>
              </a:lnSpc>
              <a:spcBef>
                <a:spcPts val="600"/>
              </a:spcBef>
              <a:buFont typeface="Wingdings" panose="05000000000000000000" pitchFamily="2" charset="2"/>
              <a:buNone/>
            </a:pP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N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文档数</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50000"/>
              </a:lnSpc>
              <a:spcBef>
                <a:spcPts val="600"/>
              </a:spcBef>
              <a:buFont typeface="Wingdings" panose="05000000000000000000" pitchFamily="2" charset="2"/>
              <a:buNone/>
            </a:pP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None/>
            </a:pP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TF.IDF</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分值</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ij</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err="1">
                <a:latin typeface="Times New Roman" panose="02020603050405020304" pitchFamily="18" charset="0"/>
                <a:ea typeface="微软雅黑" panose="020B0503020204020204" pitchFamily="34" charset="-122"/>
                <a:sym typeface="Times New Roman" panose="02020603050405020304" pitchFamily="18" charset="0"/>
              </a:rPr>
              <a:t>TF</a:t>
            </a:r>
            <a:r>
              <a:rPr lang="en-US" altLang="zh-CN" sz="2400" i="1" baseline="-25000" err="1">
                <a:latin typeface="Times New Roman" panose="02020603050405020304" pitchFamily="18" charset="0"/>
                <a:ea typeface="微软雅黑" panose="020B0503020204020204" pitchFamily="34" charset="-122"/>
                <a:sym typeface="Times New Roman" panose="02020603050405020304" pitchFamily="18" charset="0"/>
              </a:rPr>
              <a:t>ij</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latin typeface="cmsy10" pitchFamily="1" charset="0"/>
                <a:ea typeface="宋体" panose="02010600030101010101" pitchFamily="2" charset="-122"/>
                <a:sym typeface="Symbol" panose="05050102010706020507"/>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IDF</a:t>
            </a:r>
            <a:r>
              <a:rPr lang="en-US" altLang="zh-CN" sz="2400" i="1" baseline="-25000" dirty="0" err="1">
                <a:latin typeface="Times New Roman" panose="02020603050405020304" pitchFamily="18" charset="0"/>
                <a:ea typeface="微软雅黑" panose="020B0503020204020204" pitchFamily="34" charset="-122"/>
                <a:sym typeface="Times New Roman" panose="02020603050405020304" pitchFamily="18" charset="0"/>
              </a:rPr>
              <a:t>i</a:t>
            </a:r>
            <a:endPar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endParaRPr>
          </a:p>
          <a:p>
            <a:pPr eaLnBrk="1" hangingPunct="1">
              <a:lnSpc>
                <a:spcPct val="150000"/>
              </a:lnSpc>
              <a:spcBef>
                <a:spcPts val="600"/>
              </a:spcBef>
              <a:buFont typeface="Wingdings" panose="05000000000000000000" pitchFamily="2" charset="2"/>
              <a:buNone/>
            </a:pPr>
            <a:r>
              <a:rPr lang="en-US" altLang="zh-CN" sz="24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Doc profile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有最高</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TF.IDF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值的词汇及其对应分数的集合</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388"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0152" y="1404033"/>
            <a:ext cx="24384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73188" y="3356992"/>
            <a:ext cx="1981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27984" y="1458485"/>
            <a:ext cx="3960440" cy="369332"/>
          </a:xfrm>
          <a:prstGeom prst="rect">
            <a:avLst/>
          </a:prstGeom>
        </p:spPr>
        <p:txBody>
          <a:bodyPr wrap="square">
            <a:spAutoFit/>
          </a:bodyPr>
          <a:lstStyle/>
          <a:p>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表示</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一个词语在当前文档中的重要性</a:t>
            </a:r>
            <a:endParaRPr lang="zh-CN" alt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4427984" y="3415213"/>
            <a:ext cx="3186844" cy="369332"/>
          </a:xfrm>
          <a:prstGeom prst="rect">
            <a:avLst/>
          </a:prstGeom>
        </p:spPr>
        <p:txBody>
          <a:bodyPr wrap="square">
            <a:spAutoFit/>
          </a:bodyPr>
          <a:lstStyle/>
          <a:p>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表示</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一个词语是否为大众词语</a:t>
            </a:r>
            <a:endParaRPr lang="zh-CN" alt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755576" y="108000"/>
            <a:ext cx="3816424"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文本特征：</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TF.IDF</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Rectangle 3"/>
          <p:cNvSpPr txBox="1">
            <a:spLocks noChangeArrowheads="1"/>
          </p:cNvSpPr>
          <p:nvPr/>
        </p:nvSpPr>
        <p:spPr>
          <a:xfrm>
            <a:off x="252000" y="756000"/>
            <a:ext cx="8604448" cy="445884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Font typeface="Arial" panose="020B0604020202020204" pitchFamily="34" charset="0"/>
              <a:buNone/>
            </a:pP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f</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ij</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文档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j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中词项</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出现的频次</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Wingdings" panose="05000000000000000000" pitchFamily="2" charset="2"/>
              <a:buNone/>
            </a:pP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Wingdings" panose="05000000000000000000" pitchFamily="2" charset="2"/>
              <a:buNone/>
            </a:pP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n</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包含词项</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i</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的文档数</a:t>
            </a:r>
            <a:endParaRPr lang="en-US" altLang="zh-CN" sz="2400" i="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Wingdings" panose="05000000000000000000" pitchFamily="2" charset="2"/>
              <a:buNone/>
            </a:pP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N </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文档数</a:t>
            </a: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Wingdings" panose="05000000000000000000" pitchFamily="2" charset="2"/>
              <a:buNone/>
            </a:pPr>
            <a:endParaRPr lang="en-US" altLang="zh-CN" sz="2400">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Arial" panose="020B0604020202020204" pitchFamily="34" charset="0"/>
              <a:buNone/>
            </a:pP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TF.IDF</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分值</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w</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ij</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 = TF</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ij </a:t>
            </a:r>
            <a:r>
              <a:rPr lang="en-US" altLang="zh-CN" sz="2400">
                <a:latin typeface="cmsy10" pitchFamily="1" charset="0"/>
                <a:ea typeface="宋体" panose="02010600030101010101" pitchFamily="2" charset="-122"/>
                <a:sym typeface="Symbol" panose="05050102010706020507"/>
              </a:rPr>
              <a:t></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IDF</a:t>
            </a:r>
            <a:r>
              <a:rPr lang="en-US" altLang="zh-CN" sz="2400" i="1" baseline="-25000">
                <a:latin typeface="Times New Roman" panose="02020603050405020304" pitchFamily="18" charset="0"/>
                <a:ea typeface="微软雅黑" panose="020B0503020204020204" pitchFamily="34" charset="-122"/>
                <a:sym typeface="Times New Roman" panose="02020603050405020304" pitchFamily="18" charset="0"/>
              </a:rPr>
              <a:t>i</a:t>
            </a:r>
            <a:endParaRPr lang="en-US" altLang="zh-CN" sz="2400" i="1">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spcBef>
                <a:spcPts val="600"/>
              </a:spcBef>
              <a:buFont typeface="Wingdings" panose="05000000000000000000" pitchFamily="2" charset="2"/>
              <a:buNone/>
            </a:pPr>
            <a:r>
              <a:rPr lang="en-US" altLang="zh-CN"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Doc profile </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有最高</a:t>
            </a:r>
            <a:r>
              <a:rPr lang="en-US" altLang="zh-CN" sz="2400">
                <a:latin typeface="Times New Roman" panose="02020603050405020304" pitchFamily="18" charset="0"/>
                <a:ea typeface="微软雅黑" panose="020B0503020204020204" pitchFamily="34" charset="-122"/>
                <a:sym typeface="Times New Roman" panose="02020603050405020304" pitchFamily="18" charset="0"/>
              </a:rPr>
              <a:t> TF.IDF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值的词汇及其对应分数的集合</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3"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0152" y="1404033"/>
            <a:ext cx="24384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73188" y="3356992"/>
            <a:ext cx="1981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4427984" y="1458485"/>
            <a:ext cx="3960440" cy="369332"/>
          </a:xfrm>
          <a:prstGeom prst="rect">
            <a:avLst/>
          </a:prstGeom>
        </p:spPr>
        <p:txBody>
          <a:bodyPr wrap="square">
            <a:spAutoFit/>
          </a:bodyPr>
          <a:lstStyle/>
          <a:p>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表示</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一个词语在当前文档中的重要性</a:t>
            </a:r>
            <a:endParaRPr lang="zh-CN" alt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15"/>
          <p:cNvSpPr/>
          <p:nvPr/>
        </p:nvSpPr>
        <p:spPr>
          <a:xfrm>
            <a:off x="4427984" y="3415213"/>
            <a:ext cx="3186844" cy="369332"/>
          </a:xfrm>
          <a:prstGeom prst="rect">
            <a:avLst/>
          </a:prstGeom>
        </p:spPr>
        <p:txBody>
          <a:bodyPr wrap="square">
            <a:spAutoFit/>
          </a:bodyPr>
          <a:lstStyle/>
          <a:p>
            <a:r>
              <a:rPr lang="zh-CN" altLang="en-US"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表示</a:t>
            </a:r>
            <a:r>
              <a:rPr lang="zh-CN" altLang="en-US"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一个词语是否为大众词语</a:t>
            </a:r>
            <a:endParaRPr lang="zh-CN" altLang="en-US"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1"/>
          <p:cNvSpPr txBox="1"/>
          <p:nvPr/>
        </p:nvSpPr>
        <p:spPr>
          <a:xfrm>
            <a:off x="2555776" y="5325595"/>
            <a:ext cx="4032448" cy="461665"/>
          </a:xfrm>
          <a:prstGeom prst="rect">
            <a:avLst/>
          </a:prstGeom>
          <a:noFill/>
        </p:spPr>
        <p:txBody>
          <a:bodyPr wrap="square" rtlCol="0">
            <a:spAutoFit/>
          </a:bodyPr>
          <a:lstStyle/>
          <a:p>
            <a:pPr algn="ct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今天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天气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很好</a:t>
            </a:r>
          </a:p>
        </p:txBody>
      </p:sp>
      <p:sp>
        <p:nvSpPr>
          <p:cNvPr id="18" name="TextBox 6"/>
          <p:cNvSpPr txBox="1"/>
          <p:nvPr/>
        </p:nvSpPr>
        <p:spPr>
          <a:xfrm>
            <a:off x="2555776" y="5931701"/>
            <a:ext cx="4032448" cy="461665"/>
          </a:xfrm>
          <a:prstGeom prst="rect">
            <a:avLst/>
          </a:prstGeom>
          <a:noFill/>
        </p:spPr>
        <p:txBody>
          <a:bodyPr wrap="square" rtlCol="0">
            <a:spAutoFit/>
          </a:bodyPr>
          <a:lstStyle/>
          <a:p>
            <a:pPr algn="ct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今天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的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天气 </a:t>
            </a: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很</a:t>
            </a:r>
            <a:r>
              <a:rPr lang="zh-CN" altLang="en-US" sz="2400" b="1" dirty="0">
                <a:solidFill>
                  <a:srgbClr val="13548C"/>
                </a:solidFill>
                <a:latin typeface="Times New Roman" panose="02020603050405020304" pitchFamily="18" charset="0"/>
                <a:ea typeface="微软雅黑" panose="020B0503020204020204" pitchFamily="34" charset="-122"/>
                <a:sym typeface="Times New Roman" panose="02020603050405020304" pitchFamily="18" charset="0"/>
              </a:rPr>
              <a:t>糟糕</a:t>
            </a:r>
          </a:p>
        </p:txBody>
      </p:sp>
    </p:spTree>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756000" y="108000"/>
            <a:ext cx="4608088"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用户模型</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User profiles</a:t>
            </a:r>
          </a:p>
        </p:txBody>
      </p:sp>
      <p:sp>
        <p:nvSpPr>
          <p:cNvPr id="30723" name="Rectangle 3"/>
          <p:cNvSpPr>
            <a:spLocks noGrp="1" noChangeArrowheads="1"/>
          </p:cNvSpPr>
          <p:nvPr>
            <p:ph type="body" idx="4294967295"/>
          </p:nvPr>
        </p:nvSpPr>
        <p:spPr>
          <a:xfrm>
            <a:off x="252000" y="756000"/>
            <a:ext cx="8229600" cy="2287101"/>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User </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profile</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反映用户的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特征偏好</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根据项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模型统计</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b="1" dirty="0">
                <a:solidFill>
                  <a:srgbClr val="FF6600"/>
                </a:solidFill>
                <a:sym typeface="Times New Roman" panose="02020603050405020304" pitchFamily="18" charset="0"/>
              </a:rPr>
              <a:t>用户评过项目</a:t>
            </a:r>
            <a:r>
              <a:rPr lang="zh-CN" altLang="en-US" b="1">
                <a:solidFill>
                  <a:srgbClr val="FF6600"/>
                </a:solidFill>
                <a:sym typeface="Times New Roman" panose="02020603050405020304" pitchFamily="18" charset="0"/>
              </a:rPr>
              <a:t>的项目</a:t>
            </a:r>
            <a:r>
              <a:rPr lang="en-US" altLang="zh-CN" b="1">
                <a:solidFill>
                  <a:srgbClr val="FF6600"/>
                </a:solidFill>
                <a:sym typeface="Times New Roman" panose="02020603050405020304" pitchFamily="18" charset="0"/>
              </a:rPr>
              <a:t>profile</a:t>
            </a:r>
            <a:r>
              <a:rPr lang="zh-CN" altLang="en-US" b="1">
                <a:solidFill>
                  <a:srgbClr val="FF6600"/>
                </a:solidFill>
                <a:sym typeface="Times New Roman" panose="02020603050405020304" pitchFamily="18" charset="0"/>
              </a:rPr>
              <a:t>加权平均</a:t>
            </a:r>
            <a:endParaRPr lang="en-US" altLang="zh-CN" b="1" dirty="0">
              <a:solidFill>
                <a:srgbClr val="FF6600"/>
              </a:solidFill>
              <a:sym typeface="Times New Roman" panose="02020603050405020304" pitchFamily="18" charset="0"/>
            </a:endParaRPr>
          </a:p>
        </p:txBody>
      </p:sp>
    </p:spTree>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755576" y="108000"/>
            <a:ext cx="432048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2.6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用户模型</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User profiles</a:t>
            </a:r>
          </a:p>
        </p:txBody>
      </p:sp>
      <p:sp>
        <p:nvSpPr>
          <p:cNvPr id="30723" name="Rectangle 3"/>
          <p:cNvSpPr>
            <a:spLocks noGrp="1" noChangeArrowheads="1"/>
          </p:cNvSpPr>
          <p:nvPr>
            <p:ph type="body" idx="4294967295"/>
          </p:nvPr>
        </p:nvSpPr>
        <p:spPr>
          <a:xfrm>
            <a:off x="251520" y="756000"/>
            <a:ext cx="8640000" cy="3510192"/>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User </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profile</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反映用户的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特征偏好</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根据项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模型统计</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b="1" dirty="0">
                <a:solidFill>
                  <a:srgbClr val="FF6600"/>
                </a:solidFill>
                <a:sym typeface="Times New Roman" panose="02020603050405020304" pitchFamily="18" charset="0"/>
              </a:rPr>
              <a:t>用户评过项目</a:t>
            </a:r>
            <a:r>
              <a:rPr lang="zh-CN" altLang="en-US" b="1">
                <a:solidFill>
                  <a:srgbClr val="FF6600"/>
                </a:solidFill>
                <a:sym typeface="Times New Roman" panose="02020603050405020304" pitchFamily="18" charset="0"/>
              </a:rPr>
              <a:t>的项目</a:t>
            </a:r>
            <a:r>
              <a:rPr lang="en-US" altLang="zh-CN" b="1">
                <a:solidFill>
                  <a:srgbClr val="FF6600"/>
                </a:solidFill>
                <a:sym typeface="Times New Roman" panose="02020603050405020304" pitchFamily="18" charset="0"/>
              </a:rPr>
              <a:t>profile</a:t>
            </a:r>
            <a:r>
              <a:rPr lang="zh-CN" altLang="en-US" b="1">
                <a:solidFill>
                  <a:srgbClr val="FF6600"/>
                </a:solidFill>
                <a:sym typeface="Times New Roman" panose="02020603050405020304" pitchFamily="18" charset="0"/>
              </a:rPr>
              <a:t>加权平均</a:t>
            </a:r>
            <a:endParaRPr lang="en-US" altLang="zh-CN" b="1" dirty="0">
              <a:solidFill>
                <a:srgbClr val="FF6600"/>
              </a:solidFill>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启发式预测</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给定用户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模型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项目模型</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i</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估计用户</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项目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效用值</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2765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sharpenSoften amount="50000"/>
                    </a14:imgEffect>
                  </a14:imgLayer>
                </a14:imgProps>
              </a:ext>
            </a:extLst>
          </a:blip>
          <a:srcRect/>
          <a:stretch>
            <a:fillRect/>
          </a:stretch>
        </p:blipFill>
        <p:spPr bwMode="auto">
          <a:xfrm>
            <a:off x="2195736" y="4499861"/>
            <a:ext cx="4434840" cy="621792"/>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6458" y="756000"/>
            <a:ext cx="2343180" cy="1836000"/>
          </a:xfrm>
          <a:prstGeom prst="rect">
            <a:avLst/>
          </a:prstGeom>
          <a:noFill/>
          <a:ln w="9525">
            <a:solidFill>
              <a:schemeClr val="bg1">
                <a:lumMod val="9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6188" y="756000"/>
            <a:ext cx="2073863" cy="1836000"/>
          </a:xfrm>
          <a:prstGeom prst="rect">
            <a:avLst/>
          </a:prstGeom>
          <a:noFill/>
          <a:ln w="9525">
            <a:solidFill>
              <a:schemeClr val="bg1">
                <a:lumMod val="9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5576" y="108000"/>
            <a:ext cx="4176464"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2.7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内容方法的优点</a:t>
            </a:r>
          </a:p>
        </p:txBody>
      </p:sp>
      <p:sp>
        <p:nvSpPr>
          <p:cNvPr id="3" name="内容占位符 2"/>
          <p:cNvSpPr>
            <a:spLocks noGrp="1"/>
          </p:cNvSpPr>
          <p:nvPr>
            <p:ph idx="4294967295"/>
          </p:nvPr>
        </p:nvSpPr>
        <p:spPr>
          <a:xfrm>
            <a:off x="252000" y="756000"/>
            <a:ext cx="8229600" cy="4233467"/>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不需要</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其他用户</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的数据</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冷启动或者稀疏性的问题</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不明显</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能给</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品味一致（项的特征</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相似）</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的用户推荐</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能给新项目或不流行</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项目推荐</a:t>
            </a:r>
            <a:r>
              <a:rPr lang="en-US" altLang="zh-CN"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对应后面的协同</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过滤算法</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没有</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第一个评价者</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能够</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提供解释</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可以对推荐项目给出对应的内容特征描述</a:t>
            </a:r>
          </a:p>
        </p:txBody>
      </p:sp>
      <p:pic>
        <p:nvPicPr>
          <p:cNvPr id="6" name="Picture 2" descr="http://img.blog.csdn.net/20160530084221710?watermark/2/text/aHR0cDovL2Jsb2cuY3Nkbi5uZXQv/font/5a6L5L2T/fontsize/400/fill/I0JBQkFCMA==/dissolve/70/gravity/Center"/>
          <p:cNvPicPr>
            <a:picLocks noChangeAspect="1" noChangeArrowheads="1"/>
          </p:cNvPicPr>
          <p:nvPr/>
        </p:nvPicPr>
        <p:blipFill rotWithShape="1">
          <a:blip r:embed="rId2">
            <a:extLst>
              <a:ext uri="{28A0092B-C50C-407E-A947-70E740481C1C}">
                <a14:useLocalDpi xmlns:a14="http://schemas.microsoft.com/office/drawing/2010/main" val="0"/>
              </a:ext>
            </a:extLst>
          </a:blip>
          <a:srcRect l="8137" r="8316" b="13268"/>
          <a:stretch>
            <a:fillRect/>
          </a:stretch>
        </p:blipFill>
        <p:spPr bwMode="auto">
          <a:xfrm>
            <a:off x="6372200" y="3449365"/>
            <a:ext cx="2771800" cy="2578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sharpenSoften amount="50000"/>
                    </a14:imgEffect>
                  </a14:imgLayer>
                </a14:imgProps>
              </a:ext>
            </a:extLst>
          </a:blip>
          <a:srcRect/>
          <a:stretch>
            <a:fillRect/>
          </a:stretch>
        </p:blipFill>
        <p:spPr bwMode="auto">
          <a:xfrm>
            <a:off x="1619672" y="5145024"/>
            <a:ext cx="4434840" cy="621792"/>
          </a:xfrm>
          <a:prstGeom prst="rect">
            <a:avLst/>
          </a:prstGeom>
          <a:noFill/>
          <a:ln w="9525">
            <a:noFill/>
            <a:miter lim="800000"/>
            <a:headEnd/>
            <a:tailEnd/>
          </a:ln>
        </p:spPr>
      </p:pic>
    </p:spTree>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5576" y="108000"/>
            <a:ext cx="424847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2.8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内容方法的缺点</a:t>
            </a:r>
          </a:p>
        </p:txBody>
      </p:sp>
      <p:sp>
        <p:nvSpPr>
          <p:cNvPr id="3" name="内容占位符 2"/>
          <p:cNvSpPr>
            <a:spLocks noGrp="1"/>
          </p:cNvSpPr>
          <p:nvPr>
            <p:ph idx="4294967295"/>
          </p:nvPr>
        </p:nvSpPr>
        <p:spPr>
          <a:xfrm>
            <a:off x="252000" y="756000"/>
            <a:ext cx="8229600" cy="4772076"/>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找到适当的特征是</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困难的</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e.g., images, movies, music</a:t>
            </a: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过度集中</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相对于后面的协同</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过滤算法</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不会推荐用户内容偏好模型之外</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人们可能有多方</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面的兴趣</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不能利用其它用户的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优质判断</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对新用户</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的推荐</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如何给新用户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建立模型</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1"/>
            <a:ext cx="7315200" cy="1425848"/>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基于内容推荐的算法优点</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冷启动或者稀疏性的问题不明显</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能给新项目或不流行项目推荐</a:t>
            </a:r>
          </a:p>
        </p:txBody>
      </p:sp>
      <p:sp>
        <p:nvSpPr>
          <p:cNvPr id="9" name="TextBox 8"/>
          <p:cNvSpPr txBox="1"/>
          <p:nvPr>
            <p:custDataLst>
              <p:tags r:id="rId5"/>
            </p:custDataLst>
          </p:nvPr>
        </p:nvSpPr>
        <p:spPr>
          <a:xfrm>
            <a:off x="1828800" y="4500563"/>
            <a:ext cx="691966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能给品味一致（项的特征相似）的用户推荐</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利用其它用户的优质判断</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a:xfrm>
            <a:off x="1114425" y="37076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a:xfrm>
            <a:off x="1114425" y="45648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D</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1" name="Picture 2"/>
          <p:cNvPicPr>
            <a:picLocks noChangeAspect="1" noChangeArrowheads="1"/>
          </p:cNvPicPr>
          <p:nvPr/>
        </p:nvPicPr>
        <p:blipFill>
          <a:blip r:embed="rId19" cstate="print">
            <a:extLst>
              <a:ext uri="{BEBA8EAE-BF5A-486C-A8C5-ECC9F3942E4B}">
                <a14:imgProps xmlns:a14="http://schemas.microsoft.com/office/drawing/2010/main">
                  <a14:imgLayer r:embed="rId20">
                    <a14:imgEffect>
                      <a14:saturation sat="0"/>
                    </a14:imgEffect>
                    <a14:imgEffect>
                      <a14:sharpenSoften amount="50000"/>
                    </a14:imgEffect>
                  </a14:imgLayer>
                </a14:imgProps>
              </a:ext>
            </a:extLst>
          </a:blip>
          <a:srcRect/>
          <a:stretch>
            <a:fillRect/>
          </a:stretch>
        </p:blipFill>
        <p:spPr bwMode="auto">
          <a:xfrm>
            <a:off x="1907704" y="1786466"/>
            <a:ext cx="5442549" cy="763079"/>
          </a:xfrm>
          <a:prstGeom prst="rect">
            <a:avLst/>
          </a:prstGeom>
          <a:noFill/>
          <a:ln w="9525">
            <a:noFill/>
            <a:miter lim="800000"/>
            <a:headEnd/>
            <a:tailEnd/>
          </a:ln>
        </p:spPr>
      </p:pic>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1"/>
            <a:ext cx="7315200" cy="1425848"/>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基于内容推荐</a:t>
            </a:r>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的算法缺点</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 name="组合 19"/>
          <p:cNvGrpSpPr/>
          <p:nvPr>
            <p:custDataLst>
              <p:tags r:id="rId3"/>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13548C"/>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pic>
        <p:nvPicPr>
          <p:cNvPr id="21" name="Picture 2"/>
          <p:cNvPicPr>
            <a:picLocks noChangeAspect="1" noChangeArrowheads="1"/>
          </p:cNvPicPr>
          <p:nvPr/>
        </p:nvPicPr>
        <p:blipFill>
          <a:blip r:embed="rId20" cstate="print">
            <a:extLst>
              <a:ext uri="{BEBA8EAE-BF5A-486C-A8C5-ECC9F3942E4B}">
                <a14:imgProps xmlns:a14="http://schemas.microsoft.com/office/drawing/2010/main">
                  <a14:imgLayer r:embed="rId21">
                    <a14:imgEffect>
                      <a14:saturation sat="0"/>
                    </a14:imgEffect>
                    <a14:imgEffect>
                      <a14:sharpenSoften amount="50000"/>
                    </a14:imgEffect>
                  </a14:imgLayer>
                </a14:imgProps>
              </a:ext>
            </a:extLst>
          </a:blip>
          <a:srcRect/>
          <a:stretch>
            <a:fillRect/>
          </a:stretch>
        </p:blipFill>
        <p:spPr bwMode="auto">
          <a:xfrm>
            <a:off x="1907704" y="1786466"/>
            <a:ext cx="5442549" cy="763079"/>
          </a:xfrm>
          <a:prstGeom prst="rect">
            <a:avLst/>
          </a:prstGeom>
          <a:noFill/>
          <a:ln w="9525">
            <a:noFill/>
            <a:miter lim="800000"/>
            <a:headEnd/>
            <a:tailEnd/>
          </a:ln>
        </p:spPr>
      </p:pic>
      <p:sp>
        <p:nvSpPr>
          <p:cNvPr id="22" name="TextBox 6"/>
          <p:cNvSpPr txBox="1"/>
          <p:nvPr>
            <p:custDataLst>
              <p:tags r:id="rId5"/>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项的特征难以描述</a:t>
            </a:r>
          </a:p>
        </p:txBody>
      </p:sp>
      <p:sp>
        <p:nvSpPr>
          <p:cNvPr id="23" name="TextBox 7"/>
          <p:cNvSpPr txBox="1"/>
          <p:nvPr>
            <p:custDataLst>
              <p:tags r:id="rId6"/>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没有利用其它用户的优质判断</a:t>
            </a:r>
          </a:p>
        </p:txBody>
      </p:sp>
      <p:sp>
        <p:nvSpPr>
          <p:cNvPr id="24" name="TextBox 8"/>
          <p:cNvSpPr txBox="1"/>
          <p:nvPr>
            <p:custDataLst>
              <p:tags r:id="rId7"/>
            </p:custDataLst>
          </p:nvPr>
        </p:nvSpPr>
        <p:spPr>
          <a:xfrm>
            <a:off x="1828800" y="4500563"/>
            <a:ext cx="691966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没有考虑用户多方面的兴趣</a:t>
            </a:r>
          </a:p>
        </p:txBody>
      </p:sp>
      <p:sp>
        <p:nvSpPr>
          <p:cNvPr id="25" name="TextBox 9"/>
          <p:cNvSpPr txBox="1"/>
          <p:nvPr>
            <p:custDataLst>
              <p:tags r:id="rId8"/>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冷启动或者稀疏性的问题不明显</a:t>
            </a:r>
          </a:p>
        </p:txBody>
      </p:sp>
      <p:sp>
        <p:nvSpPr>
          <p:cNvPr id="26" name="矩形 25"/>
          <p:cNvSpPr>
            <a:spLocks noChangeAspect="1"/>
          </p:cNvSpPr>
          <p:nvPr>
            <p:custDataLst>
              <p:tags r:id="rId9"/>
            </p:custDataLst>
          </p:nvPr>
        </p:nvSpPr>
        <p:spPr>
          <a:xfrm>
            <a:off x="1114425" y="28503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a:spLocks noChangeAspect="1"/>
          </p:cNvSpPr>
          <p:nvPr>
            <p:custDataLst>
              <p:tags r:id="rId10"/>
            </p:custDataLst>
          </p:nvPr>
        </p:nvSpPr>
        <p:spPr>
          <a:xfrm>
            <a:off x="1114425" y="37076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a:spLocks noChangeAspect="1"/>
          </p:cNvSpPr>
          <p:nvPr>
            <p:custDataLst>
              <p:tags r:id="rId11"/>
            </p:custDataLst>
          </p:nvPr>
        </p:nvSpPr>
        <p:spPr>
          <a:xfrm>
            <a:off x="1114425" y="45648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矩形 28"/>
          <p:cNvSpPr>
            <a:spLocks noChangeAspect="1"/>
          </p:cNvSpPr>
          <p:nvPr>
            <p:custDataLst>
              <p:tags r:id="rId12"/>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D</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圆角矩形 14"/>
          <p:cNvSpPr/>
          <p:nvPr>
            <p:custDataLst>
              <p:tags r:id="rId13"/>
            </p:custDataLst>
          </p:nvPr>
        </p:nvSpPr>
        <p:spPr>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spTree>
    <p:custDataLst>
      <p:tags r:id="rId1"/>
    </p:custDataLst>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756000" y="108000"/>
            <a:ext cx="3105531"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协同</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过滤</a:t>
            </a:r>
          </a:p>
        </p:txBody>
      </p:sp>
      <p:sp>
        <p:nvSpPr>
          <p:cNvPr id="6" name="内容占位符 5"/>
          <p:cNvSpPr>
            <a:spLocks noGrp="1"/>
          </p:cNvSpPr>
          <p:nvPr>
            <p:ph idx="4294967295"/>
          </p:nvPr>
        </p:nvSpPr>
        <p:spPr>
          <a:xfrm>
            <a:off x="252000" y="756000"/>
            <a:ext cx="5328112" cy="1755865"/>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考虑用户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x</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找到与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有</a:t>
            </a:r>
            <a:r>
              <a:rPr lang="zh-CN" altLang="en-US" sz="22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相似评分</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2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用户集合</a:t>
            </a:r>
            <a:r>
              <a:rPr lang="en-US" altLang="zh-CN"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 N</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根据</a:t>
            </a:r>
            <a:r>
              <a:rPr lang="en-US" altLang="zh-CN"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中用户的</a:t>
            </a:r>
            <a:r>
              <a:rPr lang="zh-CN" altLang="en-US" sz="22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评分</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估计</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a:t>
            </a:r>
          </a:p>
        </p:txBody>
      </p:sp>
      <p:pic>
        <p:nvPicPr>
          <p:cNvPr id="29698" name="Picture 2"/>
          <p:cNvPicPr>
            <a:picLocks noChangeAspect="1" noChangeArrowheads="1"/>
          </p:cNvPicPr>
          <p:nvPr/>
        </p:nvPicPr>
        <p:blipFill>
          <a:blip r:embed="rId2" cstate="print"/>
          <a:srcRect/>
          <a:stretch>
            <a:fillRect/>
          </a:stretch>
        </p:blipFill>
        <p:spPr bwMode="auto">
          <a:xfrm>
            <a:off x="4345135" y="2511865"/>
            <a:ext cx="4546865" cy="4214842"/>
          </a:xfrm>
          <a:prstGeom prst="rect">
            <a:avLst/>
          </a:prstGeom>
          <a:noFill/>
          <a:ln w="9525">
            <a:noFill/>
            <a:miter lim="800000"/>
            <a:headEnd/>
            <a:tailEnd/>
          </a:ln>
          <a:effectLst/>
        </p:spPr>
      </p:pic>
    </p:spTree>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756000" y="108000"/>
            <a:ext cx="3105531"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协同</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过滤</a:t>
            </a:r>
          </a:p>
        </p:txBody>
      </p:sp>
      <p:sp>
        <p:nvSpPr>
          <p:cNvPr id="6" name="内容占位符 5"/>
          <p:cNvSpPr>
            <a:spLocks noGrp="1"/>
          </p:cNvSpPr>
          <p:nvPr>
            <p:ph idx="4294967295"/>
          </p:nvPr>
        </p:nvSpPr>
        <p:spPr>
          <a:xfrm>
            <a:off x="252000" y="756000"/>
            <a:ext cx="5328112" cy="1755865"/>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考虑用户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x</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找到与</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有</a:t>
            </a:r>
            <a:r>
              <a:rPr lang="zh-CN" altLang="en-US" sz="22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相似评分</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2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用户集合</a:t>
            </a:r>
            <a:r>
              <a:rPr lang="en-US" altLang="zh-CN"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 N</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根据</a:t>
            </a:r>
            <a:r>
              <a:rPr lang="en-US" altLang="zh-CN"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中用户的</a:t>
            </a:r>
            <a:r>
              <a:rPr lang="zh-CN" altLang="en-US" sz="22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评分</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估计</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a:t>
            </a:r>
          </a:p>
        </p:txBody>
      </p:sp>
      <p:pic>
        <p:nvPicPr>
          <p:cNvPr id="29698" name="Picture 2"/>
          <p:cNvPicPr>
            <a:picLocks noChangeAspect="1" noChangeArrowheads="1"/>
          </p:cNvPicPr>
          <p:nvPr/>
        </p:nvPicPr>
        <p:blipFill>
          <a:blip r:embed="rId2" cstate="print"/>
          <a:srcRect/>
          <a:stretch>
            <a:fillRect/>
          </a:stretch>
        </p:blipFill>
        <p:spPr bwMode="auto">
          <a:xfrm>
            <a:off x="4345135" y="2511865"/>
            <a:ext cx="4546865" cy="4214842"/>
          </a:xfrm>
          <a:prstGeom prst="rect">
            <a:avLst/>
          </a:prstGeom>
          <a:noFill/>
          <a:ln w="9525">
            <a:noFill/>
            <a:miter lim="800000"/>
            <a:headEnd/>
            <a:tailEnd/>
          </a:ln>
          <a:effectLst/>
        </p:spPr>
      </p:pic>
      <p:sp>
        <p:nvSpPr>
          <p:cNvPr id="7" name="TextBox 1"/>
          <p:cNvSpPr txBox="1"/>
          <p:nvPr/>
        </p:nvSpPr>
        <p:spPr>
          <a:xfrm>
            <a:off x="495060" y="3224707"/>
            <a:ext cx="3600400" cy="2242858"/>
          </a:xfrm>
          <a:prstGeom prst="rect">
            <a:avLst/>
          </a:prstGeom>
          <a:noFill/>
        </p:spPr>
        <p:txBody>
          <a:bodyPr wrap="square" rtlCol="0">
            <a:spAutoFit/>
          </a:bodyPr>
          <a:lstStyle/>
          <a:p>
            <a:pPr>
              <a:lnSpc>
                <a:spcPct val="150000"/>
              </a:lnSpc>
            </a:pP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特点：</a:t>
            </a:r>
            <a:endPar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考虑</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了</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大众喜欢</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，而不是简单的从</a:t>
            </a:r>
            <a:r>
              <a:rPr lang="zh-CN" altLang="en-US" sz="24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个人喜欢的物品特征</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入手来推荐</a:t>
            </a:r>
          </a:p>
        </p:txBody>
      </p:sp>
    </p:spTree>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4294967295"/>
          </p:nvPr>
        </p:nvSpPr>
        <p:spPr>
          <a:xfrm>
            <a:off x="251520" y="756000"/>
            <a:ext cx="8640000" cy="1134862"/>
          </a:xfrm>
          <a:prstGeom prst="rect">
            <a:avLst/>
          </a:prstGeom>
          <a:noFill/>
        </p:spPr>
        <p:txBody>
          <a:bodyPr wrap="square">
            <a:spAutoFit/>
          </a:bodyPr>
          <a:lstStyle/>
          <a:p>
            <a:pPr marL="0" indent="0" algn="just" fontAlgn="base">
              <a:lnSpc>
                <a:spcPct val="150000"/>
              </a:lnSpc>
              <a:spcBef>
                <a:spcPts val="600"/>
              </a:spcBef>
              <a:spcAft>
                <a:spcPct val="0"/>
              </a:spcAft>
              <a:buClr>
                <a:srgbClr val="FF6600"/>
              </a:buClr>
              <a:buSzPct val="80000"/>
              <a:buNone/>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对于用户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，根据用户的历史偏好，这里只计算得到一个</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邻居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，然后将</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喜欢的</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D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推荐给</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36232" y="2127617"/>
            <a:ext cx="5271535" cy="432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4"/>
          <p:cNvSpPr txBox="1"/>
          <p:nvPr/>
        </p:nvSpPr>
        <p:spPr>
          <a:xfrm>
            <a:off x="756000" y="108000"/>
            <a:ext cx="4392064" cy="492443"/>
          </a:xfrm>
          <a:prstGeom prst="rect">
            <a:avLst/>
          </a:prstGeom>
        </p:spPr>
        <p:txBody>
          <a:bodyPr wrap="square">
            <a:spAutoFit/>
          </a:bodyPr>
          <a:lstStyle>
            <a:defPPr>
              <a:defRPr lang="zh-CN"/>
            </a:defPPr>
            <a:lvl1pPr>
              <a:lnSpc>
                <a:spcPct val="100000"/>
              </a:lnSpc>
              <a:spcBef>
                <a:spcPct val="0"/>
              </a:spcBef>
              <a:buNone/>
              <a:defRPr sz="2600" b="1" spc="50">
                <a:solidFill>
                  <a:schemeClr val="bg1"/>
                </a:solidFill>
                <a:latin typeface="Times New Roman" panose="02020603050405020304" pitchFamily="18" charset="0"/>
                <a:ea typeface="微软雅黑" panose="020B0503020204020204" pitchFamily="34" charset="-122"/>
                <a:cs typeface="+mn-ea"/>
              </a:defRPr>
            </a:lvl1pPr>
          </a:lstStyle>
          <a:p>
            <a:r>
              <a:rPr lang="en-US" altLang="zh-CN">
                <a:sym typeface="Times New Roman" panose="02020603050405020304" pitchFamily="18" charset="0"/>
              </a:rPr>
              <a:t>3.2 </a:t>
            </a:r>
            <a:r>
              <a:rPr lang="zh-CN" altLang="en-US">
                <a:sym typeface="Times New Roman" panose="02020603050405020304" pitchFamily="18" charset="0"/>
              </a:rPr>
              <a:t>基于</a:t>
            </a:r>
            <a:r>
              <a:rPr lang="zh-CN" altLang="en-US" dirty="0">
                <a:sym typeface="Times New Roman" panose="02020603050405020304" pitchFamily="18" charset="0"/>
              </a:rPr>
              <a:t>用户的协同过滤</a:t>
            </a:r>
          </a:p>
        </p:txBody>
      </p:sp>
    </p:spTree>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idx="4294967295"/>
          </p:nvPr>
        </p:nvSpPr>
        <p:spPr>
          <a:xfrm>
            <a:off x="755576" y="108000"/>
            <a:ext cx="3528392" cy="492443"/>
          </a:xfrm>
          <a:prstGeom prst="rect">
            <a:avLst/>
          </a:prstGeom>
        </p:spPr>
        <p:txBody>
          <a:bodyPr wrap="square">
            <a:spAutoFit/>
          </a:bodyPr>
          <a:lstStyle/>
          <a:p>
            <a:pPr>
              <a:lnSpc>
                <a:spcPct val="100000"/>
              </a:lnSpc>
            </a:pP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什么是推荐系统</a:t>
            </a:r>
          </a:p>
        </p:txBody>
      </p:sp>
      <p:sp>
        <p:nvSpPr>
          <p:cNvPr id="3075" name="内容占位符 2"/>
          <p:cNvSpPr>
            <a:spLocks noGrp="1"/>
          </p:cNvSpPr>
          <p:nvPr>
            <p:ph idx="4294967295"/>
          </p:nvPr>
        </p:nvSpPr>
        <p:spPr>
          <a:xfrm>
            <a:off x="252000" y="756000"/>
            <a:ext cx="8229600" cy="4218078"/>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软件</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工具</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技术</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为用户提供</a:t>
            </a:r>
            <a:r>
              <a:rPr lang="zh-CN" altLang="en-US" sz="22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选择项目</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的决策支持</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购买商品、听歌、新闻</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大多数推荐系统专注于一种类型的项目</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Amazon/</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当当</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Expedia/</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携程</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IMDB/</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豆瓣</a:t>
            </a:r>
          </a:p>
        </p:txBody>
      </p:sp>
    </p:spTree>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755576" y="108000"/>
            <a:ext cx="266429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相似的用户</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4819" name="Rectangle 3"/>
          <p:cNvSpPr>
            <a:spLocks noGrp="1" noChangeArrowheads="1"/>
          </p:cNvSpPr>
          <p:nvPr>
            <p:ph type="body" idx="4294967295"/>
          </p:nvPr>
        </p:nvSpPr>
        <p:spPr>
          <a:xfrm>
            <a:off x="252000" y="756000"/>
            <a:ext cx="8758237" cy="4273286"/>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令</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mn-ea"/>
                <a:sym typeface="Times New Roman" panose="02020603050405020304" pitchFamily="18" charset="0"/>
              </a:rPr>
              <a:t>r</a:t>
            </a:r>
            <a:r>
              <a:rPr lang="en-US" altLang="zh-CN" sz="2400" baseline="-25000" dirty="0" err="1">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为用户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x</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的评分矢量</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Jaccard </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相似度</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问题：忽略了评分的分值</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）余弦相似度 </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Cosine similarity measure</a:t>
            </a:r>
          </a:p>
          <a:p>
            <a:pPr marL="0" indent="0" algn="just" fontAlgn="base">
              <a:lnSpc>
                <a:spcPct val="150000"/>
              </a:lnSpc>
              <a:spcBef>
                <a:spcPts val="600"/>
              </a:spcBef>
              <a:spcAft>
                <a:spcPct val="0"/>
              </a:spcAft>
              <a:buClr>
                <a:srgbClr val="FF6600"/>
              </a:buClr>
              <a:buSzPct val="80000"/>
              <a:buNone/>
            </a:pP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问题：将缺失项目视为“否定”</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0" indent="0" algn="just" fontAlgn="base">
              <a:lnSpc>
                <a:spcPct val="150000"/>
              </a:lnSpc>
              <a:spcBef>
                <a:spcPts val="600"/>
              </a:spcBef>
              <a:spcAft>
                <a:spcPct val="0"/>
              </a:spcAft>
              <a:buClr>
                <a:srgbClr val="FF6600"/>
              </a:buClr>
              <a:buSzPct val="80000"/>
              <a:buNone/>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29698" name="Picture 2"/>
          <p:cNvPicPr>
            <a:picLocks noChangeAspect="1" noChangeArrowheads="1"/>
          </p:cNvPicPr>
          <p:nvPr/>
        </p:nvPicPr>
        <p:blipFill>
          <a:blip r:embed="rId3" cstate="print"/>
          <a:srcRect/>
          <a:stretch>
            <a:fillRect/>
          </a:stretch>
        </p:blipFill>
        <p:spPr bwMode="auto">
          <a:xfrm>
            <a:off x="1331640" y="3068960"/>
            <a:ext cx="4438650" cy="809625"/>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6436846" y="2007413"/>
            <a:ext cx="1409700" cy="714375"/>
          </a:xfrm>
          <a:prstGeom prst="rect">
            <a:avLst/>
          </a:prstGeom>
          <a:noFill/>
          <a:ln w="9525">
            <a:noFill/>
            <a:miter lim="800000"/>
            <a:headEnd/>
            <a:tailEnd/>
          </a:ln>
        </p:spPr>
      </p:pic>
      <p:pic>
        <p:nvPicPr>
          <p:cNvPr id="29701" name="Picture 5"/>
          <p:cNvPicPr>
            <a:picLocks noChangeAspect="1" noChangeArrowheads="1"/>
          </p:cNvPicPr>
          <p:nvPr/>
        </p:nvPicPr>
        <p:blipFill>
          <a:blip r:embed="rId5" cstate="print"/>
          <a:srcRect/>
          <a:stretch>
            <a:fillRect/>
          </a:stretch>
        </p:blipFill>
        <p:spPr bwMode="auto">
          <a:xfrm>
            <a:off x="6477630" y="3132417"/>
            <a:ext cx="1524000" cy="762000"/>
          </a:xfrm>
          <a:prstGeom prst="rect">
            <a:avLst/>
          </a:prstGeom>
          <a:noFill/>
          <a:ln w="9525">
            <a:noFill/>
            <a:miter lim="800000"/>
            <a:headEnd/>
            <a:tailEnd/>
          </a:ln>
        </p:spPr>
      </p:pic>
      <p:pic>
        <p:nvPicPr>
          <p:cNvPr id="89089" name="Picture 1"/>
          <p:cNvPicPr>
            <a:picLocks noChangeAspect="1" noChangeArrowheads="1"/>
          </p:cNvPicPr>
          <p:nvPr/>
        </p:nvPicPr>
        <p:blipFill>
          <a:blip r:embed="rId6" cstate="print"/>
          <a:srcRect/>
          <a:stretch>
            <a:fillRect/>
          </a:stretch>
        </p:blipFill>
        <p:spPr bwMode="auto">
          <a:xfrm>
            <a:off x="6399805" y="875641"/>
            <a:ext cx="2162175" cy="723900"/>
          </a:xfrm>
          <a:prstGeom prst="rect">
            <a:avLst/>
          </a:prstGeom>
          <a:noFill/>
          <a:ln w="9525">
            <a:noFill/>
            <a:miter lim="800000"/>
            <a:headEnd/>
            <a:tailEnd/>
          </a:ln>
        </p:spPr>
      </p:pic>
    </p:spTree>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2"/>
            </p:custDataLst>
          </p:nvPr>
        </p:nvSpPr>
        <p:spPr>
          <a:xfrm>
            <a:off x="1828800" y="3408968"/>
            <a:ext cx="6400800" cy="642938"/>
          </a:xfrm>
          <a:prstGeom prst="rect">
            <a:avLst/>
          </a:prstGeom>
          <a:noFill/>
        </p:spPr>
        <p:txBody>
          <a:bodyPr vert="horz" rtlCol="0" anchor="ctr" anchorCtr="0">
            <a:noAutofit/>
          </a:bodyPr>
          <a:lstStyle/>
          <a:p>
            <a:r>
              <a:rPr lang="en-US" altLang="zh-CN" sz="280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8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800" i="1" dirty="0">
                <a:latin typeface="Times New Roman" panose="02020603050405020304" pitchFamily="18" charset="0"/>
                <a:ea typeface="微软雅黑" panose="020B0503020204020204" pitchFamily="34" charset="-122"/>
                <a:sym typeface="Times New Roman" panose="02020603050405020304" pitchFamily="18" charset="0"/>
              </a:rPr>
              <a:t>A, B)&gt; </a:t>
            </a:r>
            <a:r>
              <a:rPr lang="en-US" altLang="zh-CN" sz="2800" i="1"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800" i="1" dirty="0">
                <a:latin typeface="Times New Roman" panose="02020603050405020304" pitchFamily="18" charset="0"/>
                <a:ea typeface="微软雅黑" panose="020B0503020204020204" pitchFamily="34" charset="-122"/>
                <a:sym typeface="Times New Roman" panose="02020603050405020304" pitchFamily="18" charset="0"/>
              </a:rPr>
              <a:t>(A, C) </a:t>
            </a:r>
            <a:endPar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TextBox 7"/>
          <p:cNvSpPr txBox="1"/>
          <p:nvPr>
            <p:custDataLst>
              <p:tags r:id="rId3"/>
            </p:custDataLst>
          </p:nvPr>
        </p:nvSpPr>
        <p:spPr>
          <a:xfrm>
            <a:off x="1828800" y="4266218"/>
            <a:ext cx="6400800" cy="642938"/>
          </a:xfrm>
          <a:prstGeom prst="rect">
            <a:avLst/>
          </a:prstGeom>
          <a:noFill/>
        </p:spPr>
        <p:txBody>
          <a:bodyPr vert="horz" rtlCol="0" anchor="ctr" anchorCtr="0">
            <a:noAutofit/>
          </a:bodyPr>
          <a:lstStyle/>
          <a:p>
            <a:r>
              <a:rPr lang="en-US" altLang="zh-CN" sz="240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A, B)&lt; </a:t>
            </a: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(A, C) </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TextBox 8"/>
          <p:cNvSpPr txBox="1"/>
          <p:nvPr>
            <p:custDataLst>
              <p:tags r:id="rId4"/>
            </p:custDataLst>
          </p:nvPr>
        </p:nvSpPr>
        <p:spPr>
          <a:xfrm>
            <a:off x="1828800" y="5123468"/>
            <a:ext cx="6400800" cy="642938"/>
          </a:xfrm>
          <a:prstGeom prst="rect">
            <a:avLst/>
          </a:prstGeom>
          <a:noFill/>
        </p:spPr>
        <p:txBody>
          <a:bodyPr vert="horz" rtlCol="0" anchor="ctr" anchorCtr="0">
            <a:noAutofit/>
          </a:bodyPr>
          <a:lstStyle/>
          <a:p>
            <a:r>
              <a:rPr lang="en-US" altLang="zh-CN" sz="240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i="1"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(A, C) </a:t>
            </a:r>
            <a:endParaRPr lang="zh-CN" altLang="en-US"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椭圆 10"/>
          <p:cNvSpPr>
            <a:spLocks noChangeAspect="1"/>
          </p:cNvSpPr>
          <p:nvPr>
            <p:custDataLst>
              <p:tags r:id="rId5"/>
            </p:custDataLst>
          </p:nvPr>
        </p:nvSpPr>
        <p:spPr>
          <a:xfrm>
            <a:off x="1114425" y="3473261"/>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椭圆 11"/>
          <p:cNvSpPr>
            <a:spLocks noChangeAspect="1"/>
          </p:cNvSpPr>
          <p:nvPr>
            <p:custDataLst>
              <p:tags r:id="rId6"/>
            </p:custDataLst>
          </p:nvPr>
        </p:nvSpPr>
        <p:spPr>
          <a:xfrm>
            <a:off x="1114425" y="4330511"/>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椭圆 12"/>
          <p:cNvSpPr>
            <a:spLocks noChangeAspect="1"/>
          </p:cNvSpPr>
          <p:nvPr>
            <p:custDataLst>
              <p:tags r:id="rId7"/>
            </p:custDataLst>
          </p:nvPr>
        </p:nvSpPr>
        <p:spPr>
          <a:xfrm>
            <a:off x="1114425" y="5187761"/>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1" name="Picture 2"/>
          <p:cNvPicPr>
            <a:picLocks noChangeAspect="1" noChangeArrowheads="1"/>
          </p:cNvPicPr>
          <p:nvPr/>
        </p:nvPicPr>
        <p:blipFill>
          <a:blip r:embed="rId16" cstate="print"/>
          <a:srcRect/>
          <a:stretch>
            <a:fillRect/>
          </a:stretch>
        </p:blipFill>
        <p:spPr bwMode="auto">
          <a:xfrm>
            <a:off x="1619250" y="831532"/>
            <a:ext cx="5905500" cy="1571625"/>
          </a:xfrm>
          <a:prstGeom prst="rect">
            <a:avLst/>
          </a:prstGeom>
          <a:noFill/>
          <a:ln w="9525">
            <a:noFill/>
            <a:miter lim="800000"/>
            <a:headEnd/>
            <a:tailEnd/>
          </a:ln>
        </p:spPr>
      </p:pic>
      <p:sp>
        <p:nvSpPr>
          <p:cNvPr id="22" name="内容占位符 2"/>
          <p:cNvSpPr txBox="1"/>
          <p:nvPr/>
        </p:nvSpPr>
        <p:spPr>
          <a:xfrm>
            <a:off x="1506488" y="2660665"/>
            <a:ext cx="6131024" cy="655979"/>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与</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C</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sym typeface="Times New Roman" panose="02020603050405020304" pitchFamily="18" charset="0"/>
              </a:rPr>
              <a:t>哪个更相似？</a:t>
            </a:r>
            <a:endPar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圆角矩形 14"/>
          <p:cNvSpPr/>
          <p:nvPr>
            <p:custDataLst>
              <p:tags r:id="rId8"/>
            </p:custDataLst>
          </p:nvPr>
        </p:nvSpPr>
        <p:spPr>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9"/>
            </p:custDataLst>
          </p:nvPr>
        </p:nvGrpSpPr>
        <p:grpSpPr>
          <a:xfrm>
            <a:off x="0" y="0"/>
            <a:ext cx="9144000" cy="635000"/>
            <a:chOff x="0" y="0"/>
            <a:chExt cx="9144000" cy="635000"/>
          </a:xfrm>
        </p:grpSpPr>
        <p:sp>
          <p:nvSpPr>
            <p:cNvPr id="16" name="TitleBackground"/>
            <p:cNvSpPr/>
            <p:nvPr>
              <p:custDataLst>
                <p:tags r:id="rId1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2"/>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投票</a:t>
              </a:r>
            </a:p>
          </p:txBody>
        </p:sp>
        <p:sp>
          <p:nvSpPr>
            <p:cNvPr id="19" name="TipText"/>
            <p:cNvSpPr txBox="1"/>
            <p:nvPr>
              <p:custDataLst>
                <p:tags r:id="rId14"/>
              </p:custDataLst>
            </p:nvPr>
          </p:nvSpPr>
          <p:spPr>
            <a:xfrm>
              <a:off x="1179830" y="109220"/>
              <a:ext cx="2286000" cy="508000"/>
            </a:xfrm>
            <a:prstGeom prst="rect">
              <a:avLst/>
            </a:prstGeom>
            <a:noFill/>
          </p:spPr>
          <p:txBody>
            <a:bodyPr vert="horz" wrap="none" rtlCol="0" anchor="ctr" anchorCtr="0">
              <a:noAutofit/>
            </a:bodyPr>
            <a:lstStyle/>
            <a:p>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最多可选</a:t>
              </a:r>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项</a:t>
              </a:r>
            </a:p>
          </p:txBody>
        </p:sp>
      </p:grpSp>
      <p:pic>
        <p:nvPicPr>
          <p:cNvPr id="5" name="图片 4"/>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5576" y="108000"/>
            <a:ext cx="324036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缺失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否定？</a:t>
            </a:r>
          </a:p>
        </p:txBody>
      </p:sp>
      <p:pic>
        <p:nvPicPr>
          <p:cNvPr id="8" name="Picture 2"/>
          <p:cNvPicPr>
            <a:picLocks noChangeAspect="1" noChangeArrowheads="1"/>
          </p:cNvPicPr>
          <p:nvPr/>
        </p:nvPicPr>
        <p:blipFill>
          <a:blip r:embed="rId2" cstate="print"/>
          <a:srcRect/>
          <a:stretch>
            <a:fillRect/>
          </a:stretch>
        </p:blipFill>
        <p:spPr bwMode="auto">
          <a:xfrm>
            <a:off x="1619250" y="831532"/>
            <a:ext cx="5905500" cy="1571625"/>
          </a:xfrm>
          <a:prstGeom prst="rect">
            <a:avLst/>
          </a:prstGeom>
          <a:noFill/>
          <a:ln w="9525">
            <a:noFill/>
            <a:miter lim="800000"/>
            <a:headEnd/>
            <a:tailEnd/>
          </a:ln>
        </p:spPr>
      </p:pic>
      <p:sp>
        <p:nvSpPr>
          <p:cNvPr id="9" name="内容占位符 2"/>
          <p:cNvSpPr txBox="1"/>
          <p:nvPr/>
        </p:nvSpPr>
        <p:spPr>
          <a:xfrm>
            <a:off x="680728" y="2583865"/>
            <a:ext cx="7782544" cy="497765"/>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&gt;</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sz="2400" b="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p>
        </p:txBody>
      </p:sp>
    </p:spTree>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55576" y="108000"/>
            <a:ext cx="32403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缺失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否定？</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1619250" y="831532"/>
            <a:ext cx="5905500" cy="1571625"/>
          </a:xfrm>
          <a:prstGeom prst="rect">
            <a:avLst/>
          </a:prstGeom>
          <a:noFill/>
          <a:ln w="9525">
            <a:noFill/>
            <a:miter lim="800000"/>
            <a:headEnd/>
            <a:tailEnd/>
          </a:ln>
        </p:spPr>
      </p:pic>
      <p:sp>
        <p:nvSpPr>
          <p:cNvPr id="8" name="内容占位符 2"/>
          <p:cNvSpPr txBox="1"/>
          <p:nvPr/>
        </p:nvSpPr>
        <p:spPr>
          <a:xfrm>
            <a:off x="680728" y="2583865"/>
            <a:ext cx="7782544" cy="1396601"/>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&gt;</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sz="2400" b="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，但是</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Jaccard similarity: 1/5 &lt; 2/4 </a:t>
            </a: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Cosine similarity: 0.386 &gt; 0.322  (</a:t>
            </a:r>
            <a:r>
              <a:rPr lang="zh-CN" altLang="en-US" sz="2000" b="0">
                <a:latin typeface="Times New Roman" panose="02020603050405020304" pitchFamily="18" charset="0"/>
                <a:ea typeface="微软雅黑" panose="020B0503020204020204" pitchFamily="34" charset="-122"/>
                <a:sym typeface="Times New Roman" panose="02020603050405020304" pitchFamily="18" charset="0"/>
              </a:rPr>
              <a:t>接近</a:t>
            </a: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a:t>
            </a:r>
          </a:p>
        </p:txBody>
      </p:sp>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55576" y="108000"/>
            <a:ext cx="32403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缺失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否定？</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1619250" y="831532"/>
            <a:ext cx="5905500" cy="1571625"/>
          </a:xfrm>
          <a:prstGeom prst="rect">
            <a:avLst/>
          </a:prstGeom>
          <a:noFill/>
          <a:ln w="9525">
            <a:noFill/>
            <a:miter lim="800000"/>
            <a:headEnd/>
            <a:tailEnd/>
          </a:ln>
        </p:spPr>
      </p:pic>
      <p:sp>
        <p:nvSpPr>
          <p:cNvPr id="8" name="内容占位符 2"/>
          <p:cNvSpPr txBox="1"/>
          <p:nvPr/>
        </p:nvSpPr>
        <p:spPr>
          <a:xfrm>
            <a:off x="680728" y="2583865"/>
            <a:ext cx="7782544" cy="1910459"/>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&gt;</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sz="2400" b="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，但是</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Jaccard similarity: 1/5 &lt; 2/4 </a:t>
            </a: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Cosine similarity: 0.386 &gt; 0.322  (</a:t>
            </a:r>
            <a:r>
              <a:rPr lang="zh-CN" altLang="en-US" sz="2000" b="0">
                <a:latin typeface="Times New Roman" panose="02020603050405020304" pitchFamily="18" charset="0"/>
                <a:ea typeface="微软雅黑" panose="020B0503020204020204" pitchFamily="34" charset="-122"/>
                <a:sym typeface="Times New Roman" panose="02020603050405020304" pitchFamily="18" charset="0"/>
              </a:rPr>
              <a:t>接近</a:t>
            </a: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a:t>
            </a:r>
          </a:p>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原因：将缺失分量视为</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否定</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（取</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值，意味最低评价）</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356350"/>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35</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2"/>
            </p:custDataLst>
          </p:nvPr>
        </p:nvSpPr>
        <p:spPr>
          <a:xfrm>
            <a:off x="6715592" y="5071024"/>
            <a:ext cx="1959185" cy="936104"/>
          </a:xfrm>
          <a:prstGeom prst="rect">
            <a:avLst/>
          </a:prstGeom>
          <a:noFill/>
        </p:spPr>
        <p:txBody>
          <a:bodyPr vert="horz" wrap="square" rtlCol="0" anchor="ctr" anchorCtr="0">
            <a:noAutofit/>
          </a:bodyPr>
          <a:lstStyle/>
          <a:p>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1] </a:t>
            </a:r>
          </a:p>
          <a:p>
            <a:r>
              <a:rPr lang="en-US" altLang="zh-CN" sz="24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400" dirty="0">
                <a:solidFill>
                  <a:srgbClr val="639EF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填空</a:t>
            </a:r>
            <a:r>
              <a:rPr lang="en-US" altLang="zh-CN"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rPr>
              <a:t>2] </a:t>
            </a:r>
            <a:endParaRPr lang="zh-CN" altLang="en-US" sz="2400" dirty="0">
              <a:solidFill>
                <a:srgbClr val="0070C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圆角矩形 6"/>
          <p:cNvSpPr/>
          <p:nvPr>
            <p:custDataLst>
              <p:tags r:id="rId3"/>
            </p:custDataLst>
          </p:nvPr>
        </p:nvSpPr>
        <p:spPr>
          <a:xfrm>
            <a:off x="6753225" y="6214339"/>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作答</a:t>
            </a:r>
          </a:p>
        </p:txBody>
      </p:sp>
      <p:pic>
        <p:nvPicPr>
          <p:cNvPr id="21" name="Picture 3"/>
          <p:cNvPicPr>
            <a:picLocks noChangeAspect="1" noChangeArrowheads="1"/>
          </p:cNvPicPr>
          <p:nvPr/>
        </p:nvPicPr>
        <p:blipFill>
          <a:blip r:embed="rId11" cstate="print"/>
          <a:srcRect/>
          <a:stretch>
            <a:fillRect/>
          </a:stretch>
        </p:blipFill>
        <p:spPr bwMode="auto">
          <a:xfrm>
            <a:off x="593390" y="5195175"/>
            <a:ext cx="5635276" cy="1459040"/>
          </a:xfrm>
          <a:prstGeom prst="rect">
            <a:avLst/>
          </a:prstGeom>
          <a:noFill/>
          <a:ln w="9525">
            <a:noFill/>
            <a:miter lim="800000"/>
            <a:headEnd/>
            <a:tailEnd/>
          </a:ln>
        </p:spPr>
      </p:pic>
      <p:pic>
        <p:nvPicPr>
          <p:cNvPr id="22" name="Picture 2"/>
          <p:cNvPicPr>
            <a:picLocks noChangeAspect="1" noChangeArrowheads="1"/>
          </p:cNvPicPr>
          <p:nvPr/>
        </p:nvPicPr>
        <p:blipFill>
          <a:blip r:embed="rId12" cstate="print"/>
          <a:srcRect/>
          <a:stretch>
            <a:fillRect/>
          </a:stretch>
        </p:blipFill>
        <p:spPr bwMode="auto">
          <a:xfrm>
            <a:off x="1619250" y="831532"/>
            <a:ext cx="5905500" cy="1571625"/>
          </a:xfrm>
          <a:prstGeom prst="rect">
            <a:avLst/>
          </a:prstGeom>
          <a:noFill/>
          <a:ln w="9525">
            <a:noFill/>
            <a:miter lim="800000"/>
            <a:headEnd/>
            <a:tailEnd/>
          </a:ln>
        </p:spPr>
      </p:pic>
      <p:sp>
        <p:nvSpPr>
          <p:cNvPr id="23" name="内容占位符 2"/>
          <p:cNvSpPr txBox="1"/>
          <p:nvPr/>
        </p:nvSpPr>
        <p:spPr>
          <a:xfrm>
            <a:off x="680728" y="2583865"/>
            <a:ext cx="7782544" cy="2430602"/>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&gt;</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sz="2400" b="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，但是</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Jaccard similarity: 1/5 &lt; 2/4 </a:t>
            </a: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Cosine similarity: 0.386 &gt; 0.322  (</a:t>
            </a:r>
            <a:r>
              <a:rPr lang="zh-CN" altLang="en-US" sz="2000" b="0">
                <a:latin typeface="Times New Roman" panose="02020603050405020304" pitchFamily="18" charset="0"/>
                <a:ea typeface="微软雅黑" panose="020B0503020204020204" pitchFamily="34" charset="-122"/>
                <a:sym typeface="Times New Roman" panose="02020603050405020304" pitchFamily="18" charset="0"/>
              </a:rPr>
              <a:t>接近</a:t>
            </a: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a:t>
            </a:r>
          </a:p>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原因：将缺失分量视为</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否定</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（取</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值，意味最低评价）</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解决措施：</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减去</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行</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均值</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中心化</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矩形 23"/>
          <p:cNvSpPr/>
          <p:nvPr/>
        </p:nvSpPr>
        <p:spPr>
          <a:xfrm>
            <a:off x="3511976" y="5560088"/>
            <a:ext cx="432048" cy="324000"/>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a:t>
            </a:r>
            <a:endParaRPr lang="zh-CN" altLang="en-US" dirty="0"/>
          </a:p>
        </p:txBody>
      </p:sp>
      <p:sp>
        <p:nvSpPr>
          <p:cNvPr id="25" name="矩形 24"/>
          <p:cNvSpPr/>
          <p:nvPr/>
        </p:nvSpPr>
        <p:spPr>
          <a:xfrm>
            <a:off x="1207720" y="5812116"/>
            <a:ext cx="432048" cy="324000"/>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a:t>
            </a:r>
            <a:endParaRPr lang="zh-CN" altLang="en-US" dirty="0"/>
          </a:p>
        </p:txBody>
      </p:sp>
      <p:grpSp>
        <p:nvGrpSpPr>
          <p:cNvPr id="12" name="组合 11"/>
          <p:cNvGrpSpPr/>
          <p:nvPr>
            <p:custDataLst>
              <p:tags r:id="rId4"/>
            </p:custDataLst>
          </p:nvPr>
        </p:nvGrpSpPr>
        <p:grpSpPr>
          <a:xfrm>
            <a:off x="0" y="0"/>
            <a:ext cx="9144000" cy="635000"/>
            <a:chOff x="0" y="0"/>
            <a:chExt cx="9144000" cy="635000"/>
          </a:xfrm>
        </p:grpSpPr>
        <p:sp>
          <p:nvSpPr>
            <p:cNvPr id="8" name="TitleBackground"/>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ColorBlock"/>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填空题</a:t>
              </a:r>
            </a:p>
          </p:txBody>
        </p:sp>
        <p:sp>
          <p:nvSpPr>
            <p:cNvPr id="11" name="TipText"/>
            <p:cNvSpPr txBox="1"/>
            <p:nvPr>
              <p:custDataLst>
                <p:tags r:id="rId9"/>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cstate="print"/>
          <a:srcRect/>
          <a:stretch>
            <a:fillRect/>
          </a:stretch>
        </p:blipFill>
        <p:spPr bwMode="auto">
          <a:xfrm>
            <a:off x="593390" y="5195175"/>
            <a:ext cx="5635276" cy="1459040"/>
          </a:xfrm>
          <a:prstGeom prst="rect">
            <a:avLst/>
          </a:prstGeom>
          <a:noFill/>
          <a:ln w="9525">
            <a:noFill/>
            <a:miter lim="800000"/>
            <a:headEnd/>
            <a:tailEnd/>
          </a:ln>
        </p:spPr>
      </p:pic>
      <p:sp>
        <p:nvSpPr>
          <p:cNvPr id="7" name="矩形 6"/>
          <p:cNvSpPr/>
          <p:nvPr/>
        </p:nvSpPr>
        <p:spPr>
          <a:xfrm>
            <a:off x="6498890" y="5373216"/>
            <a:ext cx="2051720" cy="960328"/>
          </a:xfrm>
          <a:prstGeom prst="rect">
            <a:avLst/>
          </a:prstGeom>
        </p:spPr>
        <p:txBody>
          <a:bodyPr wrap="square">
            <a:spAutoFit/>
          </a:bodyPr>
          <a:lstStyle/>
          <a:p>
            <a:pPr algn="ctr">
              <a:lnSpc>
                <a:spcPct val="150000"/>
              </a:lnSpc>
            </a:pPr>
            <a:r>
              <a:rPr lang="pt-BR"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sim A,B vs. A,C: 0.092 &gt; -0.559 </a:t>
            </a:r>
            <a:endParaRPr lang="zh-CN" altLang="en-US" sz="20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标题 1"/>
          <p:cNvSpPr txBox="1"/>
          <p:nvPr/>
        </p:nvSpPr>
        <p:spPr>
          <a:xfrm>
            <a:off x="755576" y="108000"/>
            <a:ext cx="3240360"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缺失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否定？</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9" name="Picture 2"/>
          <p:cNvPicPr>
            <a:picLocks noChangeAspect="1" noChangeArrowheads="1"/>
          </p:cNvPicPr>
          <p:nvPr/>
        </p:nvPicPr>
        <p:blipFill>
          <a:blip r:embed="rId3" cstate="print"/>
          <a:srcRect/>
          <a:stretch>
            <a:fillRect/>
          </a:stretch>
        </p:blipFill>
        <p:spPr bwMode="auto">
          <a:xfrm>
            <a:off x="1619250" y="831532"/>
            <a:ext cx="5905500" cy="1571625"/>
          </a:xfrm>
          <a:prstGeom prst="rect">
            <a:avLst/>
          </a:prstGeom>
          <a:noFill/>
          <a:ln w="9525">
            <a:noFill/>
            <a:miter lim="800000"/>
            <a:headEnd/>
            <a:tailEnd/>
          </a:ln>
        </p:spPr>
      </p:pic>
      <p:sp>
        <p:nvSpPr>
          <p:cNvPr id="10" name="内容占位符 2"/>
          <p:cNvSpPr txBox="1"/>
          <p:nvPr/>
        </p:nvSpPr>
        <p:spPr>
          <a:xfrm>
            <a:off x="680728" y="2583865"/>
            <a:ext cx="7782544" cy="2430602"/>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直觉：</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B</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i="1">
                <a:latin typeface="Times New Roman" panose="02020603050405020304" pitchFamily="18" charset="0"/>
                <a:ea typeface="微软雅黑" panose="020B0503020204020204" pitchFamily="34" charset="-122"/>
                <a:sym typeface="Times New Roman" panose="02020603050405020304" pitchFamily="18" charset="0"/>
              </a:rPr>
              <a:t>&gt;</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b="0" dirty="0" err="1">
                <a:latin typeface="Times New Roman" panose="02020603050405020304" pitchFamily="18" charset="0"/>
                <a:ea typeface="微软雅黑" panose="020B0503020204020204" pitchFamily="34" charset="-122"/>
                <a:sym typeface="Times New Roman" panose="02020603050405020304" pitchFamily="18" charset="0"/>
              </a:rPr>
              <a:t>sim</a:t>
            </a:r>
            <a:r>
              <a:rPr lang="en-US" altLang="zh-CN" sz="2400" b="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b="0" i="1" dirty="0">
                <a:latin typeface="Times New Roman" panose="02020603050405020304" pitchFamily="18" charset="0"/>
                <a:ea typeface="微软雅黑" panose="020B0503020204020204" pitchFamily="34" charset="-122"/>
                <a:sym typeface="Times New Roman" panose="02020603050405020304" pitchFamily="18" charset="0"/>
              </a:rPr>
              <a:t>A, </a:t>
            </a:r>
            <a:r>
              <a:rPr lang="en-US" altLang="zh-CN" sz="2400" b="0" i="1">
                <a:latin typeface="Times New Roman" panose="02020603050405020304" pitchFamily="18" charset="0"/>
                <a:ea typeface="微软雅黑" panose="020B0503020204020204" pitchFamily="34" charset="-122"/>
                <a:sym typeface="Times New Roman" panose="02020603050405020304" pitchFamily="18" charset="0"/>
              </a:rPr>
              <a:t>C</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，但是</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Jaccard similarity: 1/5 &lt; 2/4 </a:t>
            </a:r>
          </a:p>
          <a:p>
            <a:pPr lvl="1">
              <a:lnSpc>
                <a:spcPct val="120000"/>
              </a:lnSpc>
              <a:spcBef>
                <a:spcPts val="600"/>
              </a:spcBef>
              <a:buFont typeface="Arial" panose="020B0604020202020204" pitchFamily="34" charset="0"/>
              <a:buChar char="•"/>
            </a:pP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Cosine similarity: 0.386 &gt; 0.322  (</a:t>
            </a:r>
            <a:r>
              <a:rPr lang="zh-CN" altLang="en-US" sz="2000" b="0">
                <a:latin typeface="Times New Roman" panose="02020603050405020304" pitchFamily="18" charset="0"/>
                <a:ea typeface="微软雅黑" panose="020B0503020204020204" pitchFamily="34" charset="-122"/>
                <a:sym typeface="Times New Roman" panose="02020603050405020304" pitchFamily="18" charset="0"/>
              </a:rPr>
              <a:t>接近</a:t>
            </a:r>
            <a:r>
              <a:rPr lang="en-US" altLang="zh-CN" sz="2000" b="0">
                <a:latin typeface="Times New Roman" panose="02020603050405020304" pitchFamily="18" charset="0"/>
                <a:ea typeface="微软雅黑" panose="020B0503020204020204" pitchFamily="34" charset="-122"/>
                <a:sym typeface="Times New Roman" panose="02020603050405020304" pitchFamily="18" charset="0"/>
              </a:rPr>
              <a:t>)</a:t>
            </a:r>
          </a:p>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原因：将缺失分量视为</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否定</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（取</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值，意味最低评价）</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a:p>
            <a:pPr marL="0" indent="0">
              <a:lnSpc>
                <a:spcPct val="120000"/>
              </a:lnSpc>
              <a:spcBef>
                <a:spcPts val="600"/>
              </a:spcBef>
              <a:buNone/>
            </a:pP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解决措施：</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减去</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行</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均值</a:t>
            </a:r>
            <a:r>
              <a:rPr lang="en-US" altLang="zh-CN" sz="2400" b="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0">
                <a:latin typeface="Times New Roman" panose="02020603050405020304" pitchFamily="18" charset="0"/>
                <a:ea typeface="微软雅黑" panose="020B0503020204020204" pitchFamily="34" charset="-122"/>
                <a:sym typeface="Times New Roman" panose="02020603050405020304" pitchFamily="18" charset="0"/>
              </a:rPr>
              <a:t>中心化</a:t>
            </a:r>
            <a:endParaRPr lang="en-US" altLang="zh-CN" sz="2400" b="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756000" y="108000"/>
            <a:ext cx="266429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评分预测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5843" name="Rectangle 3"/>
          <p:cNvSpPr>
            <a:spLocks noGrp="1" noChangeArrowheads="1"/>
          </p:cNvSpPr>
          <p:nvPr>
            <p:ph type="body" idx="4294967295"/>
          </p:nvPr>
        </p:nvSpPr>
        <p:spPr>
          <a:xfrm>
            <a:off x="252000" y="756000"/>
            <a:ext cx="8640000" cy="3602525"/>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err="1">
                <a:latin typeface="Times New Roman" panose="02020603050405020304" pitchFamily="18" charset="0"/>
                <a:ea typeface="微软雅黑" panose="020B0503020204020204" pitchFamily="34" charset="-122"/>
                <a:cs typeface="+mn-ea"/>
                <a:sym typeface="Times New Roman" panose="02020603050405020304" pitchFamily="18" charset="0"/>
              </a:rPr>
              <a:t>r</a:t>
            </a:r>
            <a:r>
              <a:rPr lang="en-US" altLang="zh-CN" sz="2400" baseline="-25000" dirty="0" err="1">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2400"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：为用户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x</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的评分矢量</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为对项目</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的评分与用户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最相似的</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k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个用户的集合</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用户</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对项目</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s</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的评分预测</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其他方法？</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746" name="Picture 2"/>
          <p:cNvPicPr>
            <a:picLocks noChangeAspect="1" noChangeArrowheads="1"/>
          </p:cNvPicPr>
          <p:nvPr/>
        </p:nvPicPr>
        <p:blipFill>
          <a:blip r:embed="rId3" cstate="print"/>
          <a:srcRect/>
          <a:stretch>
            <a:fillRect/>
          </a:stretch>
        </p:blipFill>
        <p:spPr bwMode="auto">
          <a:xfrm>
            <a:off x="3245159" y="2675355"/>
            <a:ext cx="2653681" cy="75364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3245159" y="5429983"/>
            <a:ext cx="2664296" cy="859793"/>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Effect>
                      <a14:sharpenSoften amount="50000"/>
                    </a14:imgEffect>
                  </a14:imgLayer>
                </a14:imgProps>
              </a:ext>
            </a:extLst>
          </a:blip>
          <a:srcRect/>
          <a:stretch>
            <a:fillRect/>
          </a:stretch>
        </p:blipFill>
        <p:spPr bwMode="auto">
          <a:xfrm>
            <a:off x="3521678" y="4386304"/>
            <a:ext cx="2865845" cy="582364"/>
          </a:xfrm>
          <a:prstGeom prst="rect">
            <a:avLst/>
          </a:prstGeom>
          <a:noFill/>
          <a:ln w="9525">
            <a:noFill/>
            <a:miter lim="800000"/>
            <a:headEnd/>
            <a:tailEnd/>
          </a:ln>
        </p:spPr>
      </p:pic>
      <p:sp>
        <p:nvSpPr>
          <p:cNvPr id="2" name="TextBox 1"/>
          <p:cNvSpPr txBox="1"/>
          <p:nvPr/>
        </p:nvSpPr>
        <p:spPr>
          <a:xfrm>
            <a:off x="2741103" y="5096063"/>
            <a:ext cx="3888432" cy="400110"/>
          </a:xfrm>
          <a:prstGeom prst="rect">
            <a:avLst/>
          </a:prstGeom>
          <a:noFill/>
        </p:spPr>
        <p:txBody>
          <a:bodyPr wrap="square" rtlCol="0">
            <a:spAutoFit/>
          </a:bodyPr>
          <a:lstStyle/>
          <a:p>
            <a:pPr algn="ctr"/>
            <a:r>
              <a:rPr lang="zh-CN" altLang="en-US"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进一步考虑用户相似性</a:t>
            </a:r>
          </a:p>
        </p:txBody>
      </p:sp>
    </p:spTree>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756000" y="108000"/>
            <a:ext cx="6408288"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项目的协同</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过滤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Item-Item CF</a:t>
            </a:r>
          </a:p>
        </p:txBody>
      </p:sp>
      <p:sp>
        <p:nvSpPr>
          <p:cNvPr id="38915" name="Rectangle 3"/>
          <p:cNvSpPr>
            <a:spLocks noGrp="1" noChangeArrowheads="1"/>
          </p:cNvSpPr>
          <p:nvPr>
            <p:ph type="body" idx="4294967295"/>
          </p:nvPr>
        </p:nvSpPr>
        <p:spPr>
          <a:xfrm>
            <a:off x="252000" y="756000"/>
            <a:ext cx="8229600" cy="2340641"/>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除了</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user-user</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，有另一个角度：</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item-item</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对项目</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寻找其他相似的项目</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根据相似项目的评分估计项目</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的评分</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可以采用类似</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user-user model</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的相似度测度</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953" y="3281705"/>
            <a:ext cx="3008384" cy="279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68760" y="4063027"/>
            <a:ext cx="4612840" cy="1134862"/>
          </a:xfrm>
          <a:prstGeom prst="rect">
            <a:avLst/>
          </a:prstGeom>
          <a:noFill/>
        </p:spPr>
        <p:txBody>
          <a:bodyPr wrap="square" rtlCol="0">
            <a:spAutoFit/>
          </a:bodyPr>
          <a:lstStyle/>
          <a:p>
            <a:pPr>
              <a:lnSpc>
                <a:spcPct val="150000"/>
              </a:lnSpc>
            </a:pPr>
            <a:r>
              <a:rPr lang="zh-CN" altLang="en-US"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注意：</a:t>
            </a:r>
            <a:endParaRPr lang="en-US" altLang="zh-CN" sz="24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与</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3.2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学习的基于内容的推荐区别</a:t>
            </a:r>
          </a:p>
        </p:txBody>
      </p:sp>
    </p:spTree>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4294967295"/>
          </p:nvPr>
        </p:nvSpPr>
        <p:spPr>
          <a:xfrm>
            <a:off x="252000" y="756000"/>
            <a:ext cx="8640000" cy="1688860"/>
          </a:xfrm>
          <a:prstGeom prst="rect">
            <a:avLst/>
          </a:prstGeom>
          <a:noFill/>
        </p:spPr>
        <p:txBody>
          <a:bodyPr wrap="square">
            <a:spAutoFit/>
          </a:bodyPr>
          <a:lstStyle/>
          <a:p>
            <a:pPr marL="0" indent="0" algn="just" fontAlgn="base">
              <a:lnSpc>
                <a:spcPct val="150000"/>
              </a:lnSpc>
              <a:spcBef>
                <a:spcPts val="600"/>
              </a:spcBef>
              <a:spcAft>
                <a:spcPct val="0"/>
              </a:spcAft>
              <a:buClr>
                <a:srgbClr val="FF6600"/>
              </a:buClr>
              <a:buSzPct val="80000"/>
              <a:buNone/>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对于物品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，根据所有用户的历史偏好，喜欢</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的用户都喜欢</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，得出</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和</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比较相似，而</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喜欢</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，那么可以推断出</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用户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可能也喜欢</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物品 </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79712" y="2500800"/>
            <a:ext cx="4851746" cy="4182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txBox="1">
            <a:spLocks noChangeArrowheads="1"/>
          </p:cNvSpPr>
          <p:nvPr/>
        </p:nvSpPr>
        <p:spPr>
          <a:xfrm>
            <a:off x="756000" y="108000"/>
            <a:ext cx="640828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基于项目的协同过滤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Item-Item CF</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3073940" y="820434"/>
            <a:ext cx="5883429" cy="5720370"/>
          </a:xfrm>
          <a:prstGeom prst="rect">
            <a:avLst/>
          </a:prstGeom>
          <a:noFill/>
          <a:ln>
            <a:noFill/>
          </a:ln>
          <a:effectLst/>
          <a:extLst>
            <a:ext uri="{909E8E84-426E-40DD-AFC4-6F175D3DCCD1}">
              <a14:hiddenFill xmlns:a14="http://schemas.microsoft.com/office/drawing/2010/main">
                <a:gradFill rotWithShape="1">
                  <a:gsLst>
                    <a:gs pos="0">
                      <a:schemeClr val="tx1"/>
                    </a:gs>
                    <a:gs pos="50000">
                      <a:schemeClr val="accent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3" name="AutoShape 11"/>
          <p:cNvSpPr>
            <a:spLocks noChangeArrowheads="1"/>
          </p:cNvSpPr>
          <p:nvPr/>
        </p:nvSpPr>
        <p:spPr bwMode="blackGray">
          <a:xfrm>
            <a:off x="2569983" y="3463926"/>
            <a:ext cx="503957" cy="433387"/>
          </a:xfrm>
          <a:prstGeom prst="rightArrow">
            <a:avLst>
              <a:gd name="adj1" fmla="val 50000"/>
              <a:gd name="adj2" fmla="val 45944"/>
            </a:avLst>
          </a:prstGeom>
          <a:solidFill>
            <a:srgbClr val="FF6600"/>
          </a:solidFill>
          <a:ln>
            <a:noFill/>
          </a:ln>
          <a:effec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标题 1"/>
          <p:cNvSpPr txBox="1"/>
          <p:nvPr/>
        </p:nvSpPr>
        <p:spPr>
          <a:xfrm>
            <a:off x="755576" y="108000"/>
            <a:ext cx="3528392"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什么是推荐系统</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 name="图片 2">
            <a:extLst>
              <a:ext uri="{FF2B5EF4-FFF2-40B4-BE49-F238E27FC236}">
                <a16:creationId xmlns:a16="http://schemas.microsoft.com/office/drawing/2014/main" id="{10B9A01C-CCA9-437A-BAD6-A22DC9601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82" y="2024435"/>
            <a:ext cx="2459776" cy="3312368"/>
          </a:xfrm>
          <a:prstGeom prst="rect">
            <a:avLst/>
          </a:prstGeom>
        </p:spPr>
      </p:pic>
    </p:spTree>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5"/>
          <p:cNvPicPr>
            <a:picLocks noChangeAspect="1" noChangeArrowheads="1"/>
          </p:cNvPicPr>
          <p:nvPr/>
        </p:nvPicPr>
        <p:blipFill>
          <a:blip r:embed="rId3" cstate="print"/>
          <a:srcRect/>
          <a:stretch>
            <a:fillRect/>
          </a:stretch>
        </p:blipFill>
        <p:spPr bwMode="auto">
          <a:xfrm>
            <a:off x="2729662" y="3252198"/>
            <a:ext cx="3684676" cy="1584176"/>
          </a:xfrm>
          <a:prstGeom prst="rect">
            <a:avLst/>
          </a:prstGeom>
          <a:noFill/>
          <a:ln w="9525">
            <a:noFill/>
            <a:miter lim="800000"/>
            <a:headEnd/>
            <a:tailEnd/>
          </a:ln>
        </p:spPr>
      </p:pic>
      <p:pic>
        <p:nvPicPr>
          <p:cNvPr id="32774" name="Picture 6"/>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a:stretch>
            <a:fillRect/>
          </a:stretch>
        </p:blipFill>
        <p:spPr bwMode="auto">
          <a:xfrm>
            <a:off x="2761445" y="4991931"/>
            <a:ext cx="3952875" cy="923925"/>
          </a:xfrm>
          <a:prstGeom prst="rect">
            <a:avLst/>
          </a:prstGeom>
          <a:noFill/>
          <a:ln w="9525">
            <a:noFill/>
            <a:miter lim="800000"/>
            <a:headEnd/>
            <a:tailEnd/>
          </a:ln>
        </p:spPr>
      </p:pic>
      <p:sp>
        <p:nvSpPr>
          <p:cNvPr id="7" name="Rectangle 2"/>
          <p:cNvSpPr txBox="1">
            <a:spLocks noChangeArrowheads="1"/>
          </p:cNvSpPr>
          <p:nvPr/>
        </p:nvSpPr>
        <p:spPr>
          <a:xfrm>
            <a:off x="756000" y="108000"/>
            <a:ext cx="6408288"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基于项目的协同过滤 </a:t>
            </a: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Item-Item CF</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Rectangle 3"/>
          <p:cNvSpPr txBox="1">
            <a:spLocks noChangeArrowheads="1"/>
          </p:cNvSpPr>
          <p:nvPr/>
        </p:nvSpPr>
        <p:spPr>
          <a:xfrm>
            <a:off x="252000" y="756000"/>
            <a:ext cx="8229600" cy="234064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除了</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user-user</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，有另一个角度：</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item-item</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a:t>
            </a:r>
            <a:endPar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对项目</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寻找其他相似的项目</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根据相似项目的评分估计项目</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的评分</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可以采用类似</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user-user model</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的相似度测度</a:t>
            </a:r>
            <a:endPar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19863"/>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41</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0962"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19863"/>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42</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9938"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19863"/>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43</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8914"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19863"/>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44</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6867" name="Picture 3"/>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19863"/>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45</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7890"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323993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CF</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：基本操作</a:t>
            </a:r>
          </a:p>
        </p:txBody>
      </p:sp>
      <p:sp>
        <p:nvSpPr>
          <p:cNvPr id="3" name="内容占位符 2"/>
          <p:cNvSpPr>
            <a:spLocks noGrp="1"/>
          </p:cNvSpPr>
          <p:nvPr>
            <p:ph idx="4294967295"/>
          </p:nvPr>
        </p:nvSpPr>
        <p:spPr>
          <a:xfrm>
            <a:off x="252000" y="756000"/>
            <a:ext cx="8229600" cy="2427524"/>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定义项目</a:t>
            </a:r>
            <a:r>
              <a:rPr lang="en-US" altLang="zh-CN" sz="2400" err="1">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和</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的相似度</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s</a:t>
            </a:r>
            <a:r>
              <a:rPr lang="en-US" altLang="zh-CN" sz="2400" baseline="-15000">
                <a:latin typeface="Times New Roman" panose="02020603050405020304" pitchFamily="18" charset="0"/>
                <a:ea typeface="微软雅黑" panose="020B0503020204020204" pitchFamily="34" charset="-122"/>
                <a:cs typeface="+mn-ea"/>
                <a:sym typeface="Times New Roman" panose="02020603050405020304" pitchFamily="18" charset="0"/>
              </a:rPr>
              <a:t>ij</a:t>
            </a:r>
            <a:endParaRPr lang="en-US" altLang="zh-CN" sz="2400" baseline="-15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选择</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个</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最近邻居</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en-US" altLang="zh-CN" sz="2400" dirty="0" err="1">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en-US" altLang="zh-CN" sz="2400" err="1">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用户</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评价过的</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最类似</a:t>
            </a:r>
            <a:r>
              <a:rPr lang="en-US" altLang="zh-CN" sz="2200" dirty="0" err="1">
                <a:latin typeface="Times New Roman" panose="02020603050405020304" pitchFamily="18" charset="0"/>
                <a:ea typeface="微软雅黑" panose="020B0503020204020204" pitchFamily="34" charset="-122"/>
                <a:cs typeface="+mn-ea"/>
                <a:sym typeface="Times New Roman" panose="02020603050405020304" pitchFamily="18" charset="0"/>
              </a:rPr>
              <a:t>i</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以加权平均</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估计评分</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r</a:t>
            </a:r>
            <a:r>
              <a:rPr lang="en-US" altLang="zh-CN" sz="2400" baseline="-15000">
                <a:latin typeface="Times New Roman" panose="02020603050405020304" pitchFamily="18" charset="0"/>
                <a:ea typeface="微软雅黑" panose="020B0503020204020204" pitchFamily="34" charset="-122"/>
                <a:cs typeface="+mn-ea"/>
                <a:sym typeface="Times New Roman" panose="02020603050405020304" pitchFamily="18" charset="0"/>
              </a:rPr>
              <a:t>xi</a:t>
            </a:r>
            <a:endParaRPr lang="zh-CN" altLang="en-US" sz="2400" baseline="-15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62"/>
          <a:stretch>
            <a:fillRect/>
          </a:stretch>
        </p:blipFill>
        <p:spPr bwMode="auto">
          <a:xfrm>
            <a:off x="2555776" y="3341531"/>
            <a:ext cx="3543300" cy="127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4752104"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3.3 Item-Item</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600" b="1" spc="50" err="1">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vs</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User-User</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1475656" y="4581128"/>
            <a:ext cx="5987008" cy="1368152"/>
          </a:xfrm>
          <a:prstGeom prst="rect">
            <a:avLst/>
          </a:prstGeom>
        </p:spPr>
        <p:txBody>
          <a:bodyPr>
            <a:normAutofit/>
          </a:bodyPr>
          <a:lstStyle/>
          <a:p>
            <a:pPr marL="0" indent="0" algn="ctr">
              <a:lnSpc>
                <a:spcPct val="150000"/>
              </a:lnSpc>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实际中，</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item-item</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 比</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user-user</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的效果好</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marL="0" indent="0" algn="ctr">
              <a:lnSpc>
                <a:spcPct val="150000"/>
              </a:lnSpc>
              <a:buNone/>
            </a:pP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原因？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Item</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 更简单，</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user</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往往有多重品味</a:t>
            </a:r>
          </a:p>
        </p:txBody>
      </p:sp>
      <p:pic>
        <p:nvPicPr>
          <p:cNvPr id="43010" name="Picture 2"/>
          <p:cNvPicPr>
            <a:picLocks noChangeAspect="1" noChangeArrowheads="1"/>
          </p:cNvPicPr>
          <p:nvPr/>
        </p:nvPicPr>
        <p:blipFill rotWithShape="1">
          <a:blip r:embed="rId2" cstate="print"/>
          <a:srcRect r="17012" b="803"/>
          <a:stretch>
            <a:fillRect/>
          </a:stretch>
        </p:blipFill>
        <p:spPr bwMode="auto">
          <a:xfrm>
            <a:off x="1421510" y="847572"/>
            <a:ext cx="6095300" cy="3411692"/>
          </a:xfrm>
          <a:prstGeom prst="rect">
            <a:avLst/>
          </a:prstGeom>
          <a:noFill/>
          <a:ln w="9525">
            <a:noFill/>
            <a:miter lim="800000"/>
            <a:headEnd/>
            <a:tailEnd/>
          </a:ln>
        </p:spPr>
      </p:pic>
    </p:spTree>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755576" y="108000"/>
            <a:ext cx="3024336"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3.4 CF</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的优缺点</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939" name="Rectangle 3"/>
          <p:cNvSpPr>
            <a:spLocks noGrp="1" noChangeArrowheads="1"/>
          </p:cNvSpPr>
          <p:nvPr>
            <p:ph type="body" idx="4294967295"/>
          </p:nvPr>
        </p:nvSpPr>
        <p:spPr>
          <a:xfrm>
            <a:off x="251520" y="756000"/>
            <a:ext cx="8640960" cy="5860066"/>
          </a:xfrm>
          <a:prstGeom prst="rect">
            <a:avLst/>
          </a:prstGeom>
          <a:noFill/>
        </p:spPr>
        <p:txBody>
          <a:bodyPr wrap="square">
            <a:spAutoFit/>
          </a:bodyPr>
          <a:lstStyle/>
          <a:p>
            <a:pPr marL="360045"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适合于任何</a:t>
            </a:r>
            <a:r>
              <a:rPr lang="en-US" altLang="zh-CN" sz="24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item</a:t>
            </a: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不</a:t>
            </a:r>
            <a:r>
              <a:rPr lang="zh-CN" altLang="en-US" sz="2200" b="1">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rPr>
              <a:t>需要特征选择</a:t>
            </a:r>
            <a:endParaRPr lang="en-US" altLang="zh-CN" sz="2200" b="1" dirty="0">
              <a:solidFill>
                <a:srgbClr val="13548C"/>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Cold Start:  </a:t>
            </a: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需要系统中有足够的用户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进行匹配</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稀疏性</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a:t>
            </a: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ratings</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矩阵稀疏</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 难以发现评价过相同项目</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的用户</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第一个</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评价者</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无法推荐一个没有被评价过的项目，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新项目</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隐秘项目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流行</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度偏差</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无法给只有单一口味的用户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推荐项目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3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倾向于推荐</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流行项目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356350"/>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49</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协同过滤算法优点</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不需要特征选择</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利用其它用户的优质判断</a:t>
            </a:r>
          </a:p>
        </p:txBody>
      </p:sp>
      <p:sp>
        <p:nvSpPr>
          <p:cNvPr id="9" name="TextBox 8"/>
          <p:cNvSpPr txBox="1"/>
          <p:nvPr>
            <p:custDataLst>
              <p:tags r:id="rId5"/>
            </p:custDataLst>
          </p:nvPr>
        </p:nvSpPr>
        <p:spPr>
          <a:xfrm>
            <a:off x="1828800" y="4500563"/>
            <a:ext cx="691966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考虑用户多方面的兴趣</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可以很好解决冷启动问题</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a:xfrm>
            <a:off x="1114425" y="37076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a:xfrm>
            <a:off x="1114425" y="45648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D</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11"/>
            </p:custDataLst>
          </p:nvPr>
        </p:nvSpPr>
        <p:spPr>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1" name="Picture 2"/>
          <p:cNvPicPr>
            <a:picLocks noChangeAspect="1" noChangeArrowheads="1"/>
          </p:cNvPicPr>
          <p:nvPr/>
        </p:nvPicPr>
        <p:blipFill rotWithShape="1">
          <a:blip r:embed="rId19">
            <a:extLst>
              <a:ext uri="{28A0092B-C50C-407E-A947-70E740481C1C}">
                <a14:useLocalDpi xmlns:a14="http://schemas.microsoft.com/office/drawing/2010/main" val="0"/>
              </a:ext>
            </a:extLst>
          </a:blip>
          <a:srcRect t="6984"/>
          <a:stretch>
            <a:fillRect/>
          </a:stretch>
        </p:blipFill>
        <p:spPr bwMode="auto">
          <a:xfrm>
            <a:off x="4146054" y="1124743"/>
            <a:ext cx="3543300" cy="125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3937147"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推荐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系统的特点</a:t>
            </a:r>
          </a:p>
        </p:txBody>
      </p:sp>
      <p:sp>
        <p:nvSpPr>
          <p:cNvPr id="5" name="AutoShape 4"/>
          <p:cNvSpPr>
            <a:spLocks noChangeArrowheads="1"/>
          </p:cNvSpPr>
          <p:nvPr/>
        </p:nvSpPr>
        <p:spPr bwMode="auto">
          <a:xfrm>
            <a:off x="1123281" y="4678419"/>
            <a:ext cx="1371600" cy="1066800"/>
          </a:xfrm>
          <a:prstGeom prst="can">
            <a:avLst>
              <a:gd name="adj" fmla="val 25000"/>
            </a:avLst>
          </a:prstGeom>
          <a:solidFill>
            <a:schemeClr val="accent1">
              <a:lumMod val="20000"/>
              <a:lumOff val="80000"/>
            </a:schemeClr>
          </a:solidFill>
          <a:ln w="9525">
            <a:solidFill>
              <a:schemeClr val="tx1"/>
            </a:solidFill>
            <a:round/>
          </a:ln>
        </p:spPr>
        <p:txBody>
          <a:bodyPr wrap="none" anchor="ctr"/>
          <a:lstStyle/>
          <a:p>
            <a:pPr algn="ctr"/>
            <a:r>
              <a:rPr lang="en-US" altLang="zh-CN" sz="2000" b="1">
                <a:effectLst/>
                <a:latin typeface="Times New Roman" panose="02020603050405020304" pitchFamily="18" charset="0"/>
                <a:ea typeface="微软雅黑" panose="020B0503020204020204" pitchFamily="34" charset="-122"/>
                <a:sym typeface="Times New Roman" panose="02020603050405020304" pitchFamily="18" charset="0"/>
              </a:rPr>
              <a:t>Items</a:t>
            </a:r>
          </a:p>
        </p:txBody>
      </p:sp>
      <p:pic>
        <p:nvPicPr>
          <p:cNvPr id="6" name="Picture 5" descr="MCBS01705_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623" y="1457381"/>
            <a:ext cx="17589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4"/>
          <p:cNvGrpSpPr/>
          <p:nvPr/>
        </p:nvGrpSpPr>
        <p:grpSpPr bwMode="auto">
          <a:xfrm>
            <a:off x="634853" y="3344919"/>
            <a:ext cx="912813" cy="1219200"/>
            <a:chOff x="625" y="1920"/>
            <a:chExt cx="575" cy="768"/>
          </a:xfrm>
        </p:grpSpPr>
        <p:sp>
          <p:nvSpPr>
            <p:cNvPr id="8" name="AutoShape 9"/>
            <p:cNvSpPr>
              <a:spLocks noChangeArrowheads="1"/>
            </p:cNvSpPr>
            <p:nvPr/>
          </p:nvSpPr>
          <p:spPr bwMode="auto">
            <a:xfrm>
              <a:off x="1056" y="1920"/>
              <a:ext cx="144" cy="768"/>
            </a:xfrm>
            <a:prstGeom prst="downArrow">
              <a:avLst>
                <a:gd name="adj1" fmla="val 50000"/>
                <a:gd name="adj2" fmla="val 133333"/>
              </a:avLst>
            </a:prstGeom>
            <a:solidFill>
              <a:srgbClr val="FF6600"/>
            </a:solidFill>
            <a:ln w="9525">
              <a:noFill/>
              <a:miter lim="800000"/>
            </a:ln>
            <a:effectLst/>
          </p:spPr>
          <p:txBody>
            <a:bodyPr vert="eaVert" wrap="none" anchor="ctr"/>
            <a:lstStyle/>
            <a:p>
              <a:pPr>
                <a:defRPr/>
              </a:pPr>
              <a:endPar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Text Box 11"/>
            <p:cNvSpPr txBox="1">
              <a:spLocks noChangeArrowheads="1"/>
            </p:cNvSpPr>
            <p:nvPr/>
          </p:nvSpPr>
          <p:spPr bwMode="auto">
            <a:xfrm>
              <a:off x="625" y="2105"/>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r>
                <a:rPr lang="zh-CN" altLang="en-US" sz="2000" b="1"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搜索</a:t>
              </a:r>
              <a:endParaRPr lang="en-US" altLang="zh-CN" sz="2000" b="1"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0" name="Group 15"/>
          <p:cNvGrpSpPr/>
          <p:nvPr/>
        </p:nvGrpSpPr>
        <p:grpSpPr bwMode="auto">
          <a:xfrm>
            <a:off x="2006725" y="3344919"/>
            <a:ext cx="922338" cy="1143000"/>
            <a:chOff x="1536" y="1920"/>
            <a:chExt cx="581" cy="720"/>
          </a:xfrm>
        </p:grpSpPr>
        <p:sp>
          <p:nvSpPr>
            <p:cNvPr id="11" name="AutoShape 10"/>
            <p:cNvSpPr>
              <a:spLocks noChangeArrowheads="1"/>
            </p:cNvSpPr>
            <p:nvPr/>
          </p:nvSpPr>
          <p:spPr bwMode="auto">
            <a:xfrm>
              <a:off x="1536" y="1920"/>
              <a:ext cx="144" cy="720"/>
            </a:xfrm>
            <a:prstGeom prst="upArrow">
              <a:avLst>
                <a:gd name="adj1" fmla="val 50000"/>
                <a:gd name="adj2" fmla="val 125000"/>
              </a:avLst>
            </a:prstGeom>
            <a:solidFill>
              <a:srgbClr val="FF6600"/>
            </a:solidFill>
            <a:ln w="9525">
              <a:noFill/>
              <a:miter lim="800000"/>
            </a:ln>
            <a:effectLst/>
          </p:spPr>
          <p:txBody>
            <a:bodyPr vert="eaVert" wrap="none" anchor="ctr"/>
            <a:lstStyle/>
            <a:p>
              <a:pPr>
                <a:defRPr/>
              </a:pPr>
              <a:endPar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ext Box 12"/>
            <p:cNvSpPr txBox="1">
              <a:spLocks noChangeArrowheads="1"/>
            </p:cNvSpPr>
            <p:nvPr/>
          </p:nvSpPr>
          <p:spPr bwMode="auto">
            <a:xfrm>
              <a:off x="1678" y="2119"/>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r>
                <a:rPr lang="zh-CN" altLang="en-US" sz="2000" b="1"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rPr>
                <a:t>推荐</a:t>
              </a:r>
              <a:endParaRPr lang="en-US" altLang="zh-CN" sz="2000" b="1" dirty="0">
                <a:solidFill>
                  <a:srgbClr val="FF6600"/>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115714" name="Picture 2"/>
          <p:cNvPicPr>
            <a:picLocks noChangeAspect="1" noChangeArrowheads="1"/>
          </p:cNvPicPr>
          <p:nvPr/>
        </p:nvPicPr>
        <p:blipFill>
          <a:blip r:embed="rId3" cstate="print"/>
          <a:srcRect/>
          <a:stretch>
            <a:fillRect/>
          </a:stretch>
        </p:blipFill>
        <p:spPr bwMode="auto">
          <a:xfrm>
            <a:off x="5066905" y="1192095"/>
            <a:ext cx="3689890" cy="4937474"/>
          </a:xfrm>
          <a:prstGeom prst="rect">
            <a:avLst/>
          </a:prstGeom>
          <a:noFill/>
          <a:ln w="9525">
            <a:noFill/>
            <a:miter lim="800000"/>
            <a:headEnd/>
            <a:tailEnd/>
          </a:ln>
        </p:spPr>
      </p:pic>
      <p:sp>
        <p:nvSpPr>
          <p:cNvPr id="13" name="Text Box 13"/>
          <p:cNvSpPr txBox="1">
            <a:spLocks noChangeArrowheads="1"/>
          </p:cNvSpPr>
          <p:nvPr/>
        </p:nvSpPr>
        <p:spPr bwMode="auto">
          <a:xfrm>
            <a:off x="2691182" y="4857876"/>
            <a:ext cx="2592288"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400">
                <a:solidFill>
                  <a:schemeClr val="tx1"/>
                </a:solidFill>
                <a:latin typeface="Arial" panose="020B0604020202020204" pitchFamily="34" charset="0"/>
                <a:ea typeface="MS PGothic" panose="020B0600070205080204" pitchFamily="1" charset="-128"/>
              </a:defRPr>
            </a:lvl1pPr>
            <a:lvl2pPr marL="742950" indent="-285750">
              <a:defRPr sz="3400">
                <a:solidFill>
                  <a:schemeClr val="tx1"/>
                </a:solidFill>
                <a:latin typeface="Arial" panose="020B0604020202020204" pitchFamily="34" charset="0"/>
                <a:ea typeface="MS PGothic" panose="020B0600070205080204" pitchFamily="1" charset="-128"/>
              </a:defRPr>
            </a:lvl2pPr>
            <a:lvl3pPr marL="1143000" indent="-228600">
              <a:defRPr sz="3400">
                <a:solidFill>
                  <a:schemeClr val="tx1"/>
                </a:solidFill>
                <a:latin typeface="Arial" panose="020B0604020202020204" pitchFamily="34" charset="0"/>
                <a:ea typeface="MS PGothic" panose="020B0600070205080204" pitchFamily="1" charset="-128"/>
              </a:defRPr>
            </a:lvl3pPr>
            <a:lvl4pPr marL="1600200" indent="-228600">
              <a:defRPr sz="3400">
                <a:solidFill>
                  <a:schemeClr val="tx1"/>
                </a:solidFill>
                <a:latin typeface="Arial" panose="020B0604020202020204" pitchFamily="34" charset="0"/>
                <a:ea typeface="MS PGothic" panose="020B0600070205080204" pitchFamily="1" charset="-128"/>
              </a:defRPr>
            </a:lvl4pPr>
            <a:lvl5pPr marL="2057400" indent="-228600">
              <a:defRPr sz="3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MS PGothic" panose="020B0600070205080204" pitchFamily="1" charset="-128"/>
              </a:defRPr>
            </a:lvl9pPr>
          </a:lstStyle>
          <a:p>
            <a:r>
              <a:rPr lang="en-US" altLang="zh-CN" sz="2000" dirty="0">
                <a:effectLst/>
                <a:latin typeface="Times New Roman" panose="02020603050405020304" pitchFamily="18" charset="0"/>
                <a:ea typeface="微软雅黑" panose="020B0503020204020204" pitchFamily="34" charset="-122"/>
                <a:sym typeface="Times New Roman" panose="02020603050405020304" pitchFamily="18" charset="0"/>
              </a:rPr>
              <a:t>Products, web sites, blogs, news items, …</a:t>
            </a:r>
          </a:p>
        </p:txBody>
      </p:sp>
    </p:spTree>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356350"/>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50</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协同过滤算法缺点</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不能够很好解决冷启动问题</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评分矩阵稀疏，使得推荐效果差</a:t>
            </a:r>
          </a:p>
        </p:txBody>
      </p:sp>
      <p:sp>
        <p:nvSpPr>
          <p:cNvPr id="9" name="TextBox 8"/>
          <p:cNvSpPr txBox="1"/>
          <p:nvPr>
            <p:custDataLst>
              <p:tags r:id="rId5"/>
            </p:custDataLst>
          </p:nvPr>
        </p:nvSpPr>
        <p:spPr>
          <a:xfrm>
            <a:off x="1828800" y="4500563"/>
            <a:ext cx="6919664"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无法给只有单一口味的用户推荐项目</a:t>
            </a:r>
          </a:p>
        </p:txBody>
      </p:sp>
      <p:sp>
        <p:nvSpPr>
          <p:cNvPr id="10" name="TextBox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倾向于推荐流行项目</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8"/>
            </p:custDataLst>
          </p:nvPr>
        </p:nvSpPr>
        <p:spPr>
          <a:xfrm>
            <a:off x="1114425" y="37076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9"/>
            </p:custDataLst>
          </p:nvPr>
        </p:nvSpPr>
        <p:spPr>
          <a:xfrm>
            <a:off x="1114425" y="45648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a:spLocks noChangeAspect="1"/>
          </p:cNvSpPr>
          <p:nvPr>
            <p:custDataLst>
              <p:tags r:id="rId10"/>
            </p:custDataLst>
          </p:nvPr>
        </p:nvSpPr>
        <p:spPr>
          <a:xfrm>
            <a:off x="1114425" y="54221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D</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 name="组合 19"/>
          <p:cNvGrpSpPr/>
          <p:nvPr>
            <p:custDataLst>
              <p:tags r:id="rId11"/>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13548C"/>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12"/>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2" name="圆角矩形 14"/>
          <p:cNvSpPr/>
          <p:nvPr>
            <p:custDataLst>
              <p:tags r:id="rId13"/>
            </p:custDataLst>
          </p:nvPr>
        </p:nvSpPr>
        <p:spPr>
          <a:xfrm>
            <a:off x="6172200" y="6215063"/>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pic>
        <p:nvPicPr>
          <p:cNvPr id="23" name="Picture 2"/>
          <p:cNvPicPr>
            <a:picLocks noChangeAspect="1" noChangeArrowheads="1"/>
          </p:cNvPicPr>
          <p:nvPr/>
        </p:nvPicPr>
        <p:blipFill rotWithShape="1">
          <a:blip r:embed="rId20">
            <a:extLst>
              <a:ext uri="{28A0092B-C50C-407E-A947-70E740481C1C}">
                <a14:useLocalDpi xmlns:a14="http://schemas.microsoft.com/office/drawing/2010/main" val="0"/>
              </a:ext>
            </a:extLst>
          </a:blip>
          <a:srcRect t="6984"/>
          <a:stretch>
            <a:fillRect/>
          </a:stretch>
        </p:blipFill>
        <p:spPr bwMode="auto">
          <a:xfrm>
            <a:off x="4146054" y="1124743"/>
            <a:ext cx="3543300" cy="125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756000" y="108000"/>
            <a:ext cx="230383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3.5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混合方法</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1987" name="Rectangle 3"/>
          <p:cNvSpPr>
            <a:spLocks noGrp="1" noChangeArrowheads="1"/>
          </p:cNvSpPr>
          <p:nvPr>
            <p:ph type="body" idx="4294967295"/>
          </p:nvPr>
        </p:nvSpPr>
        <p:spPr>
          <a:xfrm>
            <a:off x="251520" y="756000"/>
            <a:ext cx="8229600" cy="2971583"/>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实现两种或多种不同的推荐方法，并组合</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预测结果</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比如</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用线性组合</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将基于内容的</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方法与</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CF</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相结合</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建立</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item</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profile</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解决新</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item</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问题 </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利用人口统计信息解决新</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用户问题</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356350"/>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53</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4034"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356350"/>
            <a:ext cx="2133600" cy="365125"/>
          </a:xfrm>
          <a:prstGeom prst="rect">
            <a:avLst/>
          </a:prstGeom>
        </p:spPr>
        <p:txBody>
          <a:bodyPr/>
          <a:lstStyle/>
          <a:p>
            <a:fld id="{4406E84D-658C-41CB-B4A5-C4E22D22AF30}" type="slidenum">
              <a:rPr lang="zh-CN" altLang="en-US" smtClean="0">
                <a:latin typeface="Times New Roman" panose="02020603050405020304" pitchFamily="18" charset="0"/>
                <a:ea typeface="微软雅黑" panose="020B0503020204020204" pitchFamily="34" charset="-122"/>
                <a:sym typeface="Times New Roman" panose="02020603050405020304" pitchFamily="18" charset="0"/>
              </a:rPr>
              <a:t>54</a:t>
            </a:fld>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5058" name="Picture 2"/>
          <p:cNvPicPr>
            <a:picLocks noChangeAspect="1" noChangeArrowheads="1"/>
          </p:cNvPicPr>
          <p:nvPr/>
        </p:nvPicPr>
        <p:blipFill>
          <a:blip r:embed="rId2" cstate="print"/>
          <a:srcRect/>
          <a:stretch>
            <a:fillRect/>
          </a:stretch>
        </p:blipFill>
        <p:spPr bwMode="auto">
          <a:xfrm>
            <a:off x="0" y="0"/>
            <a:ext cx="9144000" cy="6863114"/>
          </a:xfrm>
          <a:prstGeom prst="rect">
            <a:avLst/>
          </a:prstGeom>
          <a:noFill/>
          <a:ln w="9525">
            <a:noFill/>
            <a:miter lim="800000"/>
            <a:headEnd/>
            <a:tailEnd/>
          </a:ln>
        </p:spPr>
      </p:pic>
    </p:spTree>
  </p:cSld>
  <p:clrMapOvr>
    <a:masterClrMapping/>
  </p:clrMapOvr>
  <p:transition spd="med">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756000" y="108000"/>
            <a:ext cx="352839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评估预测性能</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3011" name="Rectangle 3"/>
          <p:cNvSpPr>
            <a:spLocks noGrp="1" noChangeArrowheads="1"/>
          </p:cNvSpPr>
          <p:nvPr>
            <p:ph type="body" idx="4294967295"/>
          </p:nvPr>
        </p:nvSpPr>
        <p:spPr>
          <a:xfrm>
            <a:off x="252000" y="756000"/>
            <a:ext cx="8229600" cy="5223802"/>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对比预测值与已知</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的评分</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Root-mean-square error (RMSE)</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Precision at top 10</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排名前</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10</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推荐准确率</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Rank correlation</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秩</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相关稀疏</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另一</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种方法</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 0/1 model</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覆盖度</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系统能够</a:t>
            </a:r>
            <a:r>
              <a:rPr lang="zh-CN" altLang="en-US">
                <a:sym typeface="Times New Roman" panose="02020603050405020304" pitchFamily="18" charset="0"/>
              </a:rPr>
              <a:t>预测的</a:t>
            </a:r>
            <a:r>
              <a:rPr lang="en-US" altLang="zh-CN" dirty="0">
                <a:sym typeface="Times New Roman" panose="02020603050405020304" pitchFamily="18" charset="0"/>
              </a:rPr>
              <a:t>items/</a:t>
            </a:r>
            <a:r>
              <a:rPr lang="en-US" altLang="zh-CN">
                <a:sym typeface="Times New Roman" panose="02020603050405020304" pitchFamily="18" charset="0"/>
              </a:rPr>
              <a:t>users </a:t>
            </a:r>
            <a:r>
              <a:rPr lang="zh-CN" altLang="en-US">
                <a:sym typeface="Times New Roman" panose="02020603050405020304" pitchFamily="18" charset="0"/>
              </a:rPr>
              <a:t>数量</a:t>
            </a:r>
            <a:endParaRPr lang="en-US" altLang="zh-CN" dirty="0">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精确度</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2">
              <a:lnSpc>
                <a:spcPct val="150000"/>
              </a:lnSpc>
              <a:spcBef>
                <a:spcPts val="600"/>
              </a:spcBef>
              <a:buClr>
                <a:srgbClr val="FF6600"/>
              </a:buClr>
            </a:pPr>
            <a:r>
              <a:rPr lang="zh-CN" altLang="en-US" dirty="0">
                <a:sym typeface="Times New Roman" panose="02020603050405020304" pitchFamily="18" charset="0"/>
              </a:rPr>
              <a:t>预测</a:t>
            </a:r>
            <a:r>
              <a:rPr lang="zh-CN" altLang="en-US">
                <a:sym typeface="Times New Roman" panose="02020603050405020304" pitchFamily="18" charset="0"/>
              </a:rPr>
              <a:t>的精度</a:t>
            </a:r>
            <a:r>
              <a:rPr lang="en-US" altLang="zh-CN" dirty="0">
                <a:sym typeface="Times New Roman" panose="02020603050405020304" pitchFamily="18" charset="0"/>
              </a:rPr>
              <a:t> </a:t>
            </a:r>
          </a:p>
        </p:txBody>
      </p:sp>
    </p:spTree>
  </p:cSld>
  <p:clrMapOvr>
    <a:masterClrMapping/>
  </p:clrMapOvr>
  <p:transition spd="med">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756000" y="108000"/>
            <a:ext cx="3419872"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错误</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测度</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的问题</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675" name="Rectangle 3"/>
          <p:cNvSpPr>
            <a:spLocks noGrp="1" noChangeArrowheads="1"/>
          </p:cNvSpPr>
          <p:nvPr>
            <p:ph type="body" idx="4294967295"/>
          </p:nvPr>
        </p:nvSpPr>
        <p:spPr>
          <a:xfrm>
            <a:off x="252000" y="756000"/>
            <a:ext cx="8229600" cy="2340641"/>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有时狭隘地关注精度</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没有意义</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Prediction Diversity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预测多样性</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Prediction Context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预测情境</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Order of predictions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预测顺序</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6000" y="108000"/>
            <a:ext cx="1403648" cy="492443"/>
          </a:xfrm>
          <a:prstGeom prst="rect">
            <a:avLst/>
          </a:prstGeom>
        </p:spPr>
        <p:txBody>
          <a:bodyPr wrap="square">
            <a:spAutoFit/>
          </a:bodyPr>
          <a:lstStyle/>
          <a:p>
            <a:pPr>
              <a:lnSpc>
                <a:spcPct val="100000"/>
              </a:lnSpc>
            </a:pP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总 结</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内容占位符 2"/>
          <p:cNvSpPr>
            <a:spLocks noGrp="1"/>
          </p:cNvSpPr>
          <p:nvPr>
            <p:ph idx="4294967295"/>
          </p:nvPr>
        </p:nvSpPr>
        <p:spPr>
          <a:xfrm>
            <a:off x="251520" y="756000"/>
            <a:ext cx="8229600" cy="4772076"/>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效用</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矩阵 </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Rating </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推荐系统</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content based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 项目模型；用户模型</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；相似度</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CF</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相似度；</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User-based  CF; Item-based  CF</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knn</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推荐</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性能评估</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RSME</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0/1 model</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精度及其他</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p:transition spd="med">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651000" y="2634049"/>
            <a:ext cx="5842000" cy="908864"/>
          </a:xfrm>
          <a:prstGeom prst="roundRect">
            <a:avLst>
              <a:gd name="adj" fmla="val 50000"/>
            </a:avLst>
          </a:prstGeom>
          <a:solidFill>
            <a:srgbClr val="13548C"/>
          </a:solidFill>
        </p:spPr>
        <p:txBody>
          <a:bodyPr anchor="ctr">
            <a:spAutoFit/>
          </a:bodyPr>
          <a:lstStyle/>
          <a:p>
            <a:pPr marL="0" indent="0" algn="ctr">
              <a:buNone/>
            </a:pPr>
            <a:r>
              <a:rPr kumimoji="1" lang="zh-CN" altLang="en-US" sz="4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数据挖掘竞赛</a:t>
            </a:r>
            <a:r>
              <a:rPr kumimoji="1" lang="zh-CN" altLang="en-US" sz="4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案例</a:t>
            </a:r>
            <a:r>
              <a:rPr kumimoji="1" lang="en-US" altLang="zh-CN" sz="40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a:t>
            </a:r>
            <a:endParaRPr kumimoji="1" lang="en-US" altLang="zh-CN" sz="40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7410" name="Picture 2" descr="http://www.dcjingsai.com/common/allow/logo.png?date=2017-11-25%2016:1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2234565" cy="5257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
          <p:cNvSpPr txBox="1"/>
          <p:nvPr/>
        </p:nvSpPr>
        <p:spPr>
          <a:xfrm>
            <a:off x="1650683" y="3810000"/>
            <a:ext cx="5842635" cy="743665"/>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1" lang="en-US" altLang="zh-CN" sz="32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&lt; </a:t>
            </a:r>
            <a:r>
              <a:rPr kumimoji="1" lang="zh-CN" altLang="en-US" sz="32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地点推荐系统 </a:t>
            </a:r>
            <a:r>
              <a:rPr kumimoji="1" lang="en-US" altLang="zh-CN" sz="32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&gt;</a:t>
            </a:r>
            <a:endParaRPr kumimoji="1" lang="zh-CN" altLang="en-US" sz="3200" b="1" i="0" u="none" strike="noStrike" kern="1200" cap="none" spc="0" normalizeH="0" baseline="0" noProof="0" dirty="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756000" y="108000"/>
            <a:ext cx="3937147" cy="492443"/>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1.1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推荐系统的特点</a:t>
            </a:r>
            <a:endPar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1" name="组合 10"/>
          <p:cNvGrpSpPr/>
          <p:nvPr/>
        </p:nvGrpSpPr>
        <p:grpSpPr>
          <a:xfrm>
            <a:off x="1268048" y="1022002"/>
            <a:ext cx="2262556" cy="5431334"/>
            <a:chOff x="27681" y="0"/>
            <a:chExt cx="2262556" cy="4999286"/>
          </a:xfrm>
        </p:grpSpPr>
        <p:sp>
          <p:nvSpPr>
            <p:cNvPr id="54" name="矩形: 圆角 53"/>
            <p:cNvSpPr/>
            <p:nvPr/>
          </p:nvSpPr>
          <p:spPr>
            <a:xfrm>
              <a:off x="27681" y="0"/>
              <a:ext cx="2262556" cy="4999286"/>
            </a:xfrm>
            <a:prstGeom prst="roundRect">
              <a:avLst>
                <a:gd name="adj" fmla="val 10000"/>
              </a:avLst>
            </a:prstGeom>
            <a:solidFill>
              <a:srgbClr val="13548C"/>
            </a:solidFill>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55" name="矩形: 圆角 4"/>
            <p:cNvSpPr txBox="1"/>
            <p:nvPr/>
          </p:nvSpPr>
          <p:spPr>
            <a:xfrm>
              <a:off x="27681" y="0"/>
              <a:ext cx="2262556" cy="7920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推荐系统</a:t>
              </a:r>
            </a:p>
          </p:txBody>
        </p:sp>
      </p:grpSp>
      <p:grpSp>
        <p:nvGrpSpPr>
          <p:cNvPr id="12" name="组合 11"/>
          <p:cNvGrpSpPr/>
          <p:nvPr/>
        </p:nvGrpSpPr>
        <p:grpSpPr>
          <a:xfrm>
            <a:off x="1467492" y="2062748"/>
            <a:ext cx="1810044" cy="659336"/>
            <a:chOff x="227125" y="1357899"/>
            <a:chExt cx="1810044" cy="659336"/>
          </a:xfrm>
        </p:grpSpPr>
        <p:sp>
          <p:nvSpPr>
            <p:cNvPr id="52" name="矩形: 圆角 51"/>
            <p:cNvSpPr/>
            <p:nvPr/>
          </p:nvSpPr>
          <p:spPr>
            <a:xfrm>
              <a:off x="227125" y="1357899"/>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3" name="矩形: 圆角 6"/>
            <p:cNvSpPr txBox="1"/>
            <p:nvPr/>
          </p:nvSpPr>
          <p:spPr>
            <a:xfrm>
              <a:off x="246436" y="1377210"/>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主动发现</a:t>
              </a:r>
              <a:endParaRPr lang="en-US" altLang="zh-CN" sz="1800" kern="1200">
                <a:latin typeface="Times New Roman" panose="02020603050405020304" pitchFamily="18" charset="0"/>
                <a:ea typeface="微软雅黑" panose="020B0503020204020204" pitchFamily="34" charset="-122"/>
                <a:sym typeface="Times New Roman" panose="02020603050405020304" pitchFamily="18" charset="0"/>
              </a:endParaRPr>
            </a:p>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用户</a:t>
              </a: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兴趣</a:t>
              </a:r>
            </a:p>
          </p:txBody>
        </p:sp>
      </p:grpSp>
      <p:grpSp>
        <p:nvGrpSpPr>
          <p:cNvPr id="13" name="组合 12"/>
          <p:cNvGrpSpPr/>
          <p:nvPr/>
        </p:nvGrpSpPr>
        <p:grpSpPr>
          <a:xfrm>
            <a:off x="1467492" y="3172275"/>
            <a:ext cx="1810044" cy="659336"/>
            <a:chOff x="227125" y="2118672"/>
            <a:chExt cx="1810044" cy="659336"/>
          </a:xfrm>
        </p:grpSpPr>
        <p:sp>
          <p:nvSpPr>
            <p:cNvPr id="50" name="矩形: 圆角 49"/>
            <p:cNvSpPr/>
            <p:nvPr/>
          </p:nvSpPr>
          <p:spPr>
            <a:xfrm>
              <a:off x="227125" y="2118672"/>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1" name="矩形: 圆角 8"/>
            <p:cNvSpPr txBox="1"/>
            <p:nvPr/>
          </p:nvSpPr>
          <p:spPr>
            <a:xfrm>
              <a:off x="246436" y="2137983"/>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系统收集数据</a:t>
              </a:r>
            </a:p>
          </p:txBody>
        </p:sp>
      </p:grpSp>
      <p:grpSp>
        <p:nvGrpSpPr>
          <p:cNvPr id="14" name="组合 13"/>
          <p:cNvGrpSpPr/>
          <p:nvPr/>
        </p:nvGrpSpPr>
        <p:grpSpPr>
          <a:xfrm>
            <a:off x="1467492" y="4281802"/>
            <a:ext cx="1810044" cy="659336"/>
            <a:chOff x="227125" y="2879445"/>
            <a:chExt cx="1810044" cy="659336"/>
          </a:xfrm>
        </p:grpSpPr>
        <p:sp>
          <p:nvSpPr>
            <p:cNvPr id="48" name="矩形: 圆角 47"/>
            <p:cNvSpPr/>
            <p:nvPr/>
          </p:nvSpPr>
          <p:spPr>
            <a:xfrm>
              <a:off x="227125" y="2879445"/>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矩形: 圆角 10"/>
            <p:cNvSpPr txBox="1"/>
            <p:nvPr/>
          </p:nvSpPr>
          <p:spPr>
            <a:xfrm>
              <a:off x="246436" y="2898756"/>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（有用）的项目</a:t>
              </a:r>
            </a:p>
          </p:txBody>
        </p:sp>
      </p:grpSp>
      <p:grpSp>
        <p:nvGrpSpPr>
          <p:cNvPr id="15" name="组合 14"/>
          <p:cNvGrpSpPr/>
          <p:nvPr/>
        </p:nvGrpSpPr>
        <p:grpSpPr>
          <a:xfrm>
            <a:off x="1467492" y="5391328"/>
            <a:ext cx="1810044" cy="659336"/>
            <a:chOff x="227125" y="3640217"/>
            <a:chExt cx="1810044" cy="659336"/>
          </a:xfrm>
        </p:grpSpPr>
        <p:sp>
          <p:nvSpPr>
            <p:cNvPr id="46" name="矩形: 圆角 45"/>
            <p:cNvSpPr/>
            <p:nvPr/>
          </p:nvSpPr>
          <p:spPr>
            <a:xfrm>
              <a:off x="227125" y="3640217"/>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7" name="矩形: 圆角 12"/>
            <p:cNvSpPr txBox="1"/>
            <p:nvPr/>
          </p:nvSpPr>
          <p:spPr>
            <a:xfrm>
              <a:off x="246436" y="3659528"/>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快、准、好</a:t>
              </a:r>
            </a:p>
          </p:txBody>
        </p:sp>
      </p:grpSp>
      <p:grpSp>
        <p:nvGrpSpPr>
          <p:cNvPr id="16" name="组合 15"/>
          <p:cNvGrpSpPr/>
          <p:nvPr/>
        </p:nvGrpSpPr>
        <p:grpSpPr>
          <a:xfrm>
            <a:off x="3673484" y="1022002"/>
            <a:ext cx="2262556" cy="5431334"/>
            <a:chOff x="2433117" y="0"/>
            <a:chExt cx="2262556" cy="4999286"/>
          </a:xfrm>
        </p:grpSpPr>
        <p:sp>
          <p:nvSpPr>
            <p:cNvPr id="44" name="矩形: 圆角 43"/>
            <p:cNvSpPr/>
            <p:nvPr/>
          </p:nvSpPr>
          <p:spPr>
            <a:xfrm>
              <a:off x="2433117" y="0"/>
              <a:ext cx="2262556" cy="4999286"/>
            </a:xfrm>
            <a:prstGeom prst="roundRect">
              <a:avLst>
                <a:gd name="adj" fmla="val 10000"/>
              </a:avLst>
            </a:prstGeom>
            <a:solidFill>
              <a:srgbClr val="13548C"/>
            </a:solidFill>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45" name="矩形: 圆角 14"/>
            <p:cNvSpPr txBox="1"/>
            <p:nvPr/>
          </p:nvSpPr>
          <p:spPr>
            <a:xfrm>
              <a:off x="2433117" y="0"/>
              <a:ext cx="2262556" cy="7920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信息检索</a:t>
              </a:r>
            </a:p>
          </p:txBody>
        </p:sp>
      </p:grpSp>
      <p:grpSp>
        <p:nvGrpSpPr>
          <p:cNvPr id="17" name="组合 16"/>
          <p:cNvGrpSpPr/>
          <p:nvPr/>
        </p:nvGrpSpPr>
        <p:grpSpPr>
          <a:xfrm>
            <a:off x="3899740" y="2062748"/>
            <a:ext cx="1810044" cy="659336"/>
            <a:chOff x="2659373" y="1357899"/>
            <a:chExt cx="1810044" cy="659336"/>
          </a:xfrm>
        </p:grpSpPr>
        <p:sp>
          <p:nvSpPr>
            <p:cNvPr id="42" name="矩形: 圆角 41"/>
            <p:cNvSpPr/>
            <p:nvPr/>
          </p:nvSpPr>
          <p:spPr>
            <a:xfrm>
              <a:off x="2659373" y="1357899"/>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矩形: 圆角 16"/>
            <p:cNvSpPr txBox="1"/>
            <p:nvPr/>
          </p:nvSpPr>
          <p:spPr>
            <a:xfrm>
              <a:off x="2678684" y="1377210"/>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用户使用“自然语言”检索</a:t>
              </a:r>
            </a:p>
          </p:txBody>
        </p:sp>
      </p:grpSp>
      <p:grpSp>
        <p:nvGrpSpPr>
          <p:cNvPr id="18" name="组合 17"/>
          <p:cNvGrpSpPr/>
          <p:nvPr/>
        </p:nvGrpSpPr>
        <p:grpSpPr>
          <a:xfrm>
            <a:off x="3899740" y="3172275"/>
            <a:ext cx="1810044" cy="659336"/>
            <a:chOff x="2659373" y="2118672"/>
            <a:chExt cx="1810044" cy="659336"/>
          </a:xfrm>
        </p:grpSpPr>
        <p:sp>
          <p:nvSpPr>
            <p:cNvPr id="40" name="矩形: 圆角 39"/>
            <p:cNvSpPr/>
            <p:nvPr/>
          </p:nvSpPr>
          <p:spPr>
            <a:xfrm>
              <a:off x="2659373" y="2118672"/>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矩形: 圆角 18"/>
            <p:cNvSpPr txBox="1"/>
            <p:nvPr/>
          </p:nvSpPr>
          <p:spPr>
            <a:xfrm>
              <a:off x="2678684" y="2137983"/>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网页</a:t>
              </a: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等用户</a:t>
              </a:r>
              <a:endParaRPr lang="en-US" altLang="zh-CN" sz="1800" kern="1200">
                <a:latin typeface="Times New Roman" panose="02020603050405020304" pitchFamily="18" charset="0"/>
                <a:ea typeface="微软雅黑" panose="020B0503020204020204" pitchFamily="34" charset="-122"/>
                <a:sym typeface="Times New Roman" panose="02020603050405020304" pitchFamily="18" charset="0"/>
              </a:endParaRPr>
            </a:p>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产生</a:t>
              </a: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数据</a:t>
              </a:r>
            </a:p>
          </p:txBody>
        </p:sp>
      </p:grpSp>
      <p:grpSp>
        <p:nvGrpSpPr>
          <p:cNvPr id="19" name="组合 18"/>
          <p:cNvGrpSpPr/>
          <p:nvPr/>
        </p:nvGrpSpPr>
        <p:grpSpPr>
          <a:xfrm>
            <a:off x="3899740" y="4281802"/>
            <a:ext cx="1810044" cy="659336"/>
            <a:chOff x="2659373" y="2879445"/>
            <a:chExt cx="1810044" cy="659336"/>
          </a:xfrm>
        </p:grpSpPr>
        <p:sp>
          <p:nvSpPr>
            <p:cNvPr id="38" name="矩形: 圆角 37"/>
            <p:cNvSpPr/>
            <p:nvPr/>
          </p:nvSpPr>
          <p:spPr>
            <a:xfrm>
              <a:off x="2659373" y="2879445"/>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矩形: 圆角 20"/>
            <p:cNvSpPr txBox="1"/>
            <p:nvPr/>
          </p:nvSpPr>
          <p:spPr>
            <a:xfrm>
              <a:off x="2678684" y="2898756"/>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最相关的项目</a:t>
              </a:r>
            </a:p>
          </p:txBody>
        </p:sp>
      </p:grpSp>
      <p:grpSp>
        <p:nvGrpSpPr>
          <p:cNvPr id="20" name="组合 19"/>
          <p:cNvGrpSpPr/>
          <p:nvPr/>
        </p:nvGrpSpPr>
        <p:grpSpPr>
          <a:xfrm>
            <a:off x="3899740" y="5391328"/>
            <a:ext cx="1810044" cy="659336"/>
            <a:chOff x="2659373" y="3640217"/>
            <a:chExt cx="1810044" cy="659336"/>
          </a:xfrm>
        </p:grpSpPr>
        <p:sp>
          <p:nvSpPr>
            <p:cNvPr id="36" name="矩形: 圆角 35"/>
            <p:cNvSpPr/>
            <p:nvPr/>
          </p:nvSpPr>
          <p:spPr>
            <a:xfrm>
              <a:off x="2659373" y="3640217"/>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矩形: 圆角 22"/>
            <p:cNvSpPr txBox="1"/>
            <p:nvPr/>
          </p:nvSpPr>
          <p:spPr>
            <a:xfrm>
              <a:off x="2678684" y="3659528"/>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快、准</a:t>
              </a:r>
            </a:p>
          </p:txBody>
        </p:sp>
      </p:grpSp>
      <p:grpSp>
        <p:nvGrpSpPr>
          <p:cNvPr id="21" name="组合 20"/>
          <p:cNvGrpSpPr/>
          <p:nvPr/>
        </p:nvGrpSpPr>
        <p:grpSpPr>
          <a:xfrm>
            <a:off x="6105732" y="1022002"/>
            <a:ext cx="2262556" cy="5431334"/>
            <a:chOff x="4865365" y="0"/>
            <a:chExt cx="2262556" cy="4999286"/>
          </a:xfrm>
        </p:grpSpPr>
        <p:sp>
          <p:nvSpPr>
            <p:cNvPr id="34" name="矩形: 圆角 33"/>
            <p:cNvSpPr/>
            <p:nvPr/>
          </p:nvSpPr>
          <p:spPr>
            <a:xfrm>
              <a:off x="4865365" y="0"/>
              <a:ext cx="2262556" cy="4999286"/>
            </a:xfrm>
            <a:prstGeom prst="roundRect">
              <a:avLst>
                <a:gd name="adj" fmla="val 10000"/>
              </a:avLst>
            </a:prstGeom>
            <a:solidFill>
              <a:srgbClr val="13548C"/>
            </a:solidFill>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35" name="矩形: 圆角 24"/>
            <p:cNvSpPr txBox="1"/>
            <p:nvPr/>
          </p:nvSpPr>
          <p:spPr>
            <a:xfrm>
              <a:off x="4865365" y="0"/>
              <a:ext cx="2262556" cy="7920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数据库</a:t>
              </a:r>
            </a:p>
          </p:txBody>
        </p:sp>
      </p:grpSp>
      <p:grpSp>
        <p:nvGrpSpPr>
          <p:cNvPr id="22" name="组合 21"/>
          <p:cNvGrpSpPr/>
          <p:nvPr/>
        </p:nvGrpSpPr>
        <p:grpSpPr>
          <a:xfrm>
            <a:off x="6331988" y="2062748"/>
            <a:ext cx="1810044" cy="659336"/>
            <a:chOff x="5091621" y="1357899"/>
            <a:chExt cx="1810044" cy="659336"/>
          </a:xfrm>
        </p:grpSpPr>
        <p:sp>
          <p:nvSpPr>
            <p:cNvPr id="32" name="矩形: 圆角 31"/>
            <p:cNvSpPr/>
            <p:nvPr/>
          </p:nvSpPr>
          <p:spPr>
            <a:xfrm>
              <a:off x="5091621" y="1357899"/>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矩形: 圆角 26"/>
            <p:cNvSpPr txBox="1"/>
            <p:nvPr/>
          </p:nvSpPr>
          <p:spPr>
            <a:xfrm>
              <a:off x="5110932" y="1377210"/>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用户提供</a:t>
              </a:r>
              <a:endParaRPr lang="en-US" altLang="zh-CN" sz="1800" kern="1200">
                <a:latin typeface="Times New Roman" panose="02020603050405020304" pitchFamily="18" charset="0"/>
                <a:ea typeface="微软雅黑" panose="020B0503020204020204" pitchFamily="34" charset="-122"/>
                <a:sym typeface="Times New Roman" panose="02020603050405020304" pitchFamily="18" charset="0"/>
              </a:endParaRPr>
            </a:p>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格式化</a:t>
              </a: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的查询</a:t>
              </a:r>
            </a:p>
          </p:txBody>
        </p:sp>
      </p:grpSp>
      <p:grpSp>
        <p:nvGrpSpPr>
          <p:cNvPr id="23" name="组合 22"/>
          <p:cNvGrpSpPr/>
          <p:nvPr/>
        </p:nvGrpSpPr>
        <p:grpSpPr>
          <a:xfrm>
            <a:off x="6331988" y="3172275"/>
            <a:ext cx="1810044" cy="659336"/>
            <a:chOff x="5091621" y="2118672"/>
            <a:chExt cx="1810044" cy="659336"/>
          </a:xfrm>
        </p:grpSpPr>
        <p:sp>
          <p:nvSpPr>
            <p:cNvPr id="30" name="矩形: 圆角 29"/>
            <p:cNvSpPr/>
            <p:nvPr/>
          </p:nvSpPr>
          <p:spPr>
            <a:xfrm>
              <a:off x="5091621" y="2118672"/>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1" name="矩形: 圆角 28"/>
            <p:cNvSpPr txBox="1"/>
            <p:nvPr/>
          </p:nvSpPr>
          <p:spPr>
            <a:xfrm>
              <a:off x="5110932" y="2137983"/>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输入数据</a:t>
              </a:r>
            </a:p>
          </p:txBody>
        </p:sp>
      </p:grpSp>
      <p:grpSp>
        <p:nvGrpSpPr>
          <p:cNvPr id="24" name="组合 23"/>
          <p:cNvGrpSpPr/>
          <p:nvPr/>
        </p:nvGrpSpPr>
        <p:grpSpPr>
          <a:xfrm>
            <a:off x="6331988" y="4281802"/>
            <a:ext cx="1810044" cy="659336"/>
            <a:chOff x="5091621" y="2879445"/>
            <a:chExt cx="1810044" cy="659336"/>
          </a:xfrm>
        </p:grpSpPr>
        <p:sp>
          <p:nvSpPr>
            <p:cNvPr id="28" name="矩形: 圆角 27"/>
            <p:cNvSpPr/>
            <p:nvPr/>
          </p:nvSpPr>
          <p:spPr>
            <a:xfrm>
              <a:off x="5091621" y="2879445"/>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矩形: 圆角 30"/>
            <p:cNvSpPr txBox="1"/>
            <p:nvPr/>
          </p:nvSpPr>
          <p:spPr>
            <a:xfrm>
              <a:off x="5110932" y="2898756"/>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所有精确</a:t>
              </a:r>
              <a:endParaRPr lang="en-US" altLang="zh-CN" sz="1800" kern="1200">
                <a:latin typeface="Times New Roman" panose="02020603050405020304" pitchFamily="18" charset="0"/>
                <a:ea typeface="微软雅黑" panose="020B0503020204020204" pitchFamily="34" charset="-122"/>
                <a:sym typeface="Times New Roman" panose="02020603050405020304" pitchFamily="18" charset="0"/>
              </a:endParaRPr>
            </a:p>
            <a:p>
              <a:pPr marL="0" lvl="0" indent="0" algn="ctr" defTabSz="800100">
                <a:lnSpc>
                  <a:spcPct val="90000"/>
                </a:lnSpc>
                <a:spcBef>
                  <a:spcPct val="0"/>
                </a:spcBef>
                <a:spcAft>
                  <a:spcPct val="35000"/>
                </a:spcAft>
                <a:buNone/>
              </a:pPr>
              <a:r>
                <a:rPr lang="zh-CN" altLang="en-US" sz="1800" kern="1200">
                  <a:latin typeface="Times New Roman" panose="02020603050405020304" pitchFamily="18" charset="0"/>
                  <a:ea typeface="微软雅黑" panose="020B0503020204020204" pitchFamily="34" charset="-122"/>
                  <a:sym typeface="Times New Roman" panose="02020603050405020304" pitchFamily="18" charset="0"/>
                </a:rPr>
                <a:t>符合</a:t>
              </a: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的项目</a:t>
              </a:r>
            </a:p>
          </p:txBody>
        </p:sp>
      </p:grpSp>
      <p:grpSp>
        <p:nvGrpSpPr>
          <p:cNvPr id="25" name="组合 24"/>
          <p:cNvGrpSpPr/>
          <p:nvPr/>
        </p:nvGrpSpPr>
        <p:grpSpPr>
          <a:xfrm>
            <a:off x="6331988" y="5391328"/>
            <a:ext cx="1810044" cy="659336"/>
            <a:chOff x="5091621" y="3640217"/>
            <a:chExt cx="1810044" cy="659336"/>
          </a:xfrm>
        </p:grpSpPr>
        <p:sp>
          <p:nvSpPr>
            <p:cNvPr id="26" name="矩形: 圆角 25"/>
            <p:cNvSpPr/>
            <p:nvPr/>
          </p:nvSpPr>
          <p:spPr>
            <a:xfrm>
              <a:off x="5091621" y="3640217"/>
              <a:ext cx="1810044" cy="659336"/>
            </a:xfrm>
            <a:prstGeom prst="roundRect">
              <a:avLst>
                <a:gd name="adj" fmla="val 10000"/>
              </a:avLst>
            </a:prstGeom>
            <a:ln>
              <a:solidFill>
                <a:schemeClr val="bg1"/>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矩形: 圆角 32"/>
            <p:cNvSpPr txBox="1"/>
            <p:nvPr/>
          </p:nvSpPr>
          <p:spPr>
            <a:xfrm>
              <a:off x="5110932" y="3659528"/>
              <a:ext cx="1771422" cy="620714"/>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sym typeface="Times New Roman" panose="02020603050405020304" pitchFamily="18" charset="0"/>
                </a:rPr>
                <a:t>快</a:t>
              </a:r>
            </a:p>
          </p:txBody>
        </p:sp>
      </p:grpSp>
      <p:sp>
        <p:nvSpPr>
          <p:cNvPr id="8" name="矩形 7"/>
          <p:cNvSpPr/>
          <p:nvPr/>
        </p:nvSpPr>
        <p:spPr>
          <a:xfrm>
            <a:off x="345256" y="5290725"/>
            <a:ext cx="8259192" cy="860542"/>
          </a:xfrm>
          <a:prstGeom prst="rect">
            <a:avLst/>
          </a:prstGeom>
          <a:solidFill>
            <a:srgbClr val="FF6600">
              <a:alpha val="7000"/>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lstStyle/>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目标</a:t>
            </a:r>
            <a:endParaRPr lang="en-US" altLang="zh-CN"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要求</a:t>
            </a:r>
            <a:endPar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6" name="矩形 55"/>
          <p:cNvSpPr/>
          <p:nvPr/>
        </p:nvSpPr>
        <p:spPr>
          <a:xfrm>
            <a:off x="345256" y="4182057"/>
            <a:ext cx="8259192" cy="860542"/>
          </a:xfrm>
          <a:prstGeom prst="rect">
            <a:avLst/>
          </a:prstGeom>
          <a:solidFill>
            <a:srgbClr val="FF6600">
              <a:alpha val="7000"/>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lstStyle/>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任务</a:t>
            </a:r>
            <a:endParaRPr lang="en-US" altLang="zh-CN"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要求</a:t>
            </a:r>
          </a:p>
        </p:txBody>
      </p:sp>
      <p:sp>
        <p:nvSpPr>
          <p:cNvPr id="57" name="矩形 56"/>
          <p:cNvSpPr/>
          <p:nvPr/>
        </p:nvSpPr>
        <p:spPr>
          <a:xfrm>
            <a:off x="345256" y="3073389"/>
            <a:ext cx="8259192" cy="860542"/>
          </a:xfrm>
          <a:prstGeom prst="rect">
            <a:avLst/>
          </a:prstGeom>
          <a:solidFill>
            <a:srgbClr val="FF6600">
              <a:alpha val="7000"/>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lstStyle/>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数据</a:t>
            </a:r>
            <a:endParaRPr lang="en-US" altLang="zh-CN"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要求</a:t>
            </a:r>
            <a:endPar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8" name="矩形 57"/>
          <p:cNvSpPr/>
          <p:nvPr/>
        </p:nvSpPr>
        <p:spPr>
          <a:xfrm>
            <a:off x="345256" y="1964721"/>
            <a:ext cx="8259192" cy="860542"/>
          </a:xfrm>
          <a:prstGeom prst="rect">
            <a:avLst/>
          </a:prstGeom>
          <a:solidFill>
            <a:srgbClr val="FF6600">
              <a:alpha val="7000"/>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lstStyle/>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用户</a:t>
            </a:r>
            <a:endParaRPr lang="en-US" altLang="zh-CN"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a:p>
            <a:pPr fontAlgn="auto">
              <a:spcBef>
                <a:spcPts val="0"/>
              </a:spcBef>
              <a:spcAft>
                <a:spcPts val="0"/>
              </a:spcAft>
              <a:defRPr/>
            </a:pPr>
            <a:r>
              <a:rPr lang="zh-CN" altLang="en-US" sz="2000" b="1">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要求</a:t>
            </a:r>
            <a:endParaRPr lang="en-US" altLang="zh-CN" sz="20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1079500"/>
            <a:ext cx="2635250" cy="614363"/>
          </a:xfrm>
          <a:prstGeom prst="rect">
            <a:avLst/>
          </a:prstGeom>
          <a:noFill/>
        </p:spPr>
        <p:txBody>
          <a:bodyPr wrap="square">
            <a:spAutoFit/>
          </a:bodyPr>
          <a:lstStyle/>
          <a:p>
            <a:pPr marL="360045" indent="-360045"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竞赛背景</a:t>
            </a:r>
          </a:p>
        </p:txBody>
      </p:sp>
      <p:sp>
        <p:nvSpPr>
          <p:cNvPr id="10" name="矩形: 圆角 9"/>
          <p:cNvSpPr/>
          <p:nvPr/>
        </p:nvSpPr>
        <p:spPr>
          <a:xfrm>
            <a:off x="3453745" y="1728000"/>
            <a:ext cx="2236510" cy="576000"/>
          </a:xfrm>
          <a:prstGeom prst="roundRect">
            <a:avLst>
              <a:gd name="adj" fmla="val 50000"/>
            </a:avLst>
          </a:prstGeom>
          <a:solidFill>
            <a:srgbClr val="13548C"/>
          </a:solidFill>
        </p:spPr>
        <p:txBody>
          <a:bodyPr vert="horz" lIns="91440" tIns="45720" rIns="91440" bIns="45720" rtlCol="0" anchor="ctr">
            <a:noAutofit/>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移动数据</a:t>
            </a:r>
          </a:p>
        </p:txBody>
      </p:sp>
      <p:sp>
        <p:nvSpPr>
          <p:cNvPr id="3" name="矩形: 圆角 2"/>
          <p:cNvSpPr/>
          <p:nvPr/>
        </p:nvSpPr>
        <p:spPr>
          <a:xfrm>
            <a:off x="2821892" y="2819400"/>
            <a:ext cx="3655108" cy="61200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基于地点推荐技术</a:t>
            </a:r>
          </a:p>
        </p:txBody>
      </p:sp>
      <p:sp>
        <p:nvSpPr>
          <p:cNvPr id="4" name="矩形: 圆角 3"/>
          <p:cNvSpPr/>
          <p:nvPr/>
        </p:nvSpPr>
        <p:spPr>
          <a:xfrm>
            <a:off x="2821892" y="3780603"/>
            <a:ext cx="3655108" cy="61200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熟悉周遭环境</a:t>
            </a:r>
          </a:p>
        </p:txBody>
      </p:sp>
      <p:sp>
        <p:nvSpPr>
          <p:cNvPr id="9" name="矩形: 圆角 8"/>
          <p:cNvSpPr/>
          <p:nvPr/>
        </p:nvSpPr>
        <p:spPr>
          <a:xfrm>
            <a:off x="2821892" y="4741806"/>
            <a:ext cx="3655108" cy="61200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提升地点的影响力</a:t>
            </a:r>
          </a:p>
        </p:txBody>
      </p:sp>
    </p:spTree>
  </p:cSld>
  <p:clrMapOvr>
    <a:masterClrMapping/>
  </p:clrMapOvr>
  <p:transition spd="med">
    <p:split orient="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6372995" y="2231020"/>
            <a:ext cx="1620957" cy="52322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用户信息</a:t>
            </a:r>
          </a:p>
        </p:txBody>
      </p:sp>
      <p:sp>
        <p:nvSpPr>
          <p:cNvPr id="6" name="矩形: 圆角 5"/>
          <p:cNvSpPr/>
          <p:nvPr/>
        </p:nvSpPr>
        <p:spPr>
          <a:xfrm>
            <a:off x="1974336" y="2231021"/>
            <a:ext cx="1620957" cy="52322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地图信息</a:t>
            </a:r>
          </a:p>
        </p:txBody>
      </p:sp>
      <p:pic>
        <p:nvPicPr>
          <p:cNvPr id="2" name="图片 1"/>
          <p:cNvPicPr>
            <a:picLocks noChangeAspect="1"/>
          </p:cNvPicPr>
          <p:nvPr/>
        </p:nvPicPr>
        <p:blipFill rotWithShape="1">
          <a:blip r:embed="rId3"/>
          <a:srcRect l="1183" r="8023"/>
          <a:stretch>
            <a:fillRect/>
          </a:stretch>
        </p:blipFill>
        <p:spPr>
          <a:xfrm>
            <a:off x="161408" y="2971800"/>
            <a:ext cx="5246812" cy="3140107"/>
          </a:xfrm>
          <a:prstGeom prst="rect">
            <a:avLst/>
          </a:prstGeom>
          <a:ln>
            <a:solidFill>
              <a:schemeClr val="bg1">
                <a:lumMod val="75000"/>
              </a:schemeClr>
            </a:solidFill>
          </a:ln>
        </p:spPr>
      </p:pic>
      <p:pic>
        <p:nvPicPr>
          <p:cNvPr id="7" name="图片 6"/>
          <p:cNvPicPr>
            <a:picLocks noChangeAspect="1"/>
          </p:cNvPicPr>
          <p:nvPr/>
        </p:nvPicPr>
        <p:blipFill rotWithShape="1">
          <a:blip r:embed="rId4"/>
          <a:srcRect l="2195"/>
          <a:stretch>
            <a:fillRect/>
          </a:stretch>
        </p:blipFill>
        <p:spPr>
          <a:xfrm>
            <a:off x="5486499" y="2971800"/>
            <a:ext cx="3393949" cy="2296668"/>
          </a:xfrm>
          <a:prstGeom prst="rect">
            <a:avLst/>
          </a:prstGeom>
          <a:ln>
            <a:solidFill>
              <a:schemeClr val="bg1">
                <a:lumMod val="75000"/>
              </a:schemeClr>
            </a:solidFill>
          </a:ln>
        </p:spPr>
      </p:pic>
      <p:sp>
        <p:nvSpPr>
          <p:cNvPr id="8" name="矩形: 圆角 7"/>
          <p:cNvSpPr/>
          <p:nvPr/>
        </p:nvSpPr>
        <p:spPr>
          <a:xfrm>
            <a:off x="3453745" y="1368000"/>
            <a:ext cx="2236510" cy="576000"/>
          </a:xfrm>
          <a:prstGeom prst="roundRect">
            <a:avLst>
              <a:gd name="adj" fmla="val 50000"/>
            </a:avLst>
          </a:prstGeom>
          <a:solidFill>
            <a:srgbClr val="13548C"/>
          </a:solidFill>
        </p:spPr>
        <p:txBody>
          <a:bodyPr vert="horz" lIns="91440" tIns="45720" rIns="91440" bIns="45720" rtlCol="0" anchor="ctr">
            <a:noAutofit/>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zh-CN" altLang="en-US"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参赛数据</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63688" y="2138065"/>
            <a:ext cx="6105061" cy="11348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就训练集数据中的每一位用户，</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各推荐</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50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个不同的用户感兴趣的地点。</a:t>
            </a:r>
          </a:p>
        </p:txBody>
      </p:sp>
      <p:pic>
        <p:nvPicPr>
          <p:cNvPr id="9" name="图片 8"/>
          <p:cNvPicPr>
            <a:picLocks noChangeAspect="1"/>
          </p:cNvPicPr>
          <p:nvPr/>
        </p:nvPicPr>
        <p:blipFill rotWithShape="1">
          <a:blip r:embed="rId3"/>
          <a:srcRect t="17286"/>
          <a:stretch>
            <a:fillRect/>
          </a:stretch>
        </p:blipFill>
        <p:spPr>
          <a:xfrm>
            <a:off x="2640711" y="5410200"/>
            <a:ext cx="3862578" cy="886175"/>
          </a:xfrm>
          <a:prstGeom prst="rect">
            <a:avLst/>
          </a:prstGeom>
        </p:spPr>
      </p:pic>
      <p:sp>
        <p:nvSpPr>
          <p:cNvPr id="10" name="矩形 9"/>
          <p:cNvSpPr/>
          <p:nvPr/>
        </p:nvSpPr>
        <p:spPr>
          <a:xfrm>
            <a:off x="3402449" y="4719935"/>
            <a:ext cx="23391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平均截断召回率</a:t>
            </a:r>
          </a:p>
        </p:txBody>
      </p:sp>
      <p:sp>
        <p:nvSpPr>
          <p:cNvPr id="11" name="矩形: 圆角 10"/>
          <p:cNvSpPr/>
          <p:nvPr/>
        </p:nvSpPr>
        <p:spPr>
          <a:xfrm>
            <a:off x="3453745" y="1368000"/>
            <a:ext cx="2236510" cy="576000"/>
          </a:xfrm>
          <a:prstGeom prst="roundRect">
            <a:avLst>
              <a:gd name="adj" fmla="val 50000"/>
            </a:avLst>
          </a:prstGeom>
          <a:solidFill>
            <a:srgbClr val="13548C"/>
          </a:solidFill>
        </p:spPr>
        <p:txBody>
          <a:bodyPr vert="horz" lIns="91440" tIns="45720" rIns="91440" bIns="45720" rtlCol="0" anchor="ctr">
            <a:noAutofit/>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zh-CN" altLang="en-US"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参赛要求</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圆角 12"/>
          <p:cNvSpPr/>
          <p:nvPr/>
        </p:nvSpPr>
        <p:spPr>
          <a:xfrm>
            <a:off x="3453745" y="3915335"/>
            <a:ext cx="2236510" cy="576000"/>
          </a:xfrm>
          <a:prstGeom prst="roundRect">
            <a:avLst>
              <a:gd name="adj" fmla="val 50000"/>
            </a:avLst>
          </a:prstGeom>
          <a:solidFill>
            <a:srgbClr val="13548C"/>
          </a:solidFill>
        </p:spPr>
        <p:txBody>
          <a:bodyPr vert="horz" lIns="91440" tIns="45720" rIns="91440" bIns="45720" rtlCol="0" anchor="ctr">
            <a:noAutofit/>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zh-CN" altLang="en-US"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评分标准</a:t>
            </a:r>
          </a:p>
        </p:txBody>
      </p:sp>
    </p:spTree>
  </p:cSld>
  <p:clrMapOvr>
    <a:masterClrMapping/>
  </p:clrMapOvr>
  <p:transition spd="med">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1079500"/>
            <a:ext cx="3057525" cy="614363"/>
          </a:xfrm>
          <a:prstGeom prst="rect">
            <a:avLst/>
          </a:prstGeom>
          <a:noFill/>
        </p:spPr>
        <p:txBody>
          <a:bodyPr vert="horz" wrap="square" lIns="91440" tIns="45720" rIns="91440" bIns="45720" rtlCol="0">
            <a:spAutoFit/>
          </a:bodyPr>
          <a:lstStyle/>
          <a:p>
            <a:pPr marL="360045" indent="-360045"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协同过滤算法</a:t>
            </a:r>
          </a:p>
        </p:txBody>
      </p:sp>
      <p:sp>
        <p:nvSpPr>
          <p:cNvPr id="5" name="矩形: 圆角 4"/>
          <p:cNvSpPr/>
          <p:nvPr/>
        </p:nvSpPr>
        <p:spPr>
          <a:xfrm>
            <a:off x="1748095" y="2057400"/>
            <a:ext cx="5647811" cy="684000"/>
          </a:xfrm>
          <a:prstGeom prst="roundRect">
            <a:avLst>
              <a:gd name="adj" fmla="val 50000"/>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一、基于用户的协同过滤算法</a:t>
            </a:r>
          </a:p>
        </p:txBody>
      </p:sp>
      <p:sp>
        <p:nvSpPr>
          <p:cNvPr id="9" name="矩形: 圆角 8"/>
          <p:cNvSpPr/>
          <p:nvPr/>
        </p:nvSpPr>
        <p:spPr>
          <a:xfrm>
            <a:off x="1748095" y="3248998"/>
            <a:ext cx="5647811" cy="684000"/>
          </a:xfrm>
          <a:prstGeom prst="roundRect">
            <a:avLst>
              <a:gd name="adj" fmla="val 50000"/>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二、基于物品的协同过滤算法</a:t>
            </a:r>
          </a:p>
        </p:txBody>
      </p:sp>
    </p:spTree>
  </p:cSld>
  <p:clrMapOvr>
    <a:masterClrMapping/>
  </p:clrMapOvr>
  <p:transition spd="med">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srcRect l="1183" r="8023"/>
          <a:stretch>
            <a:fillRect/>
          </a:stretch>
        </p:blipFill>
        <p:spPr>
          <a:xfrm>
            <a:off x="161408" y="3138261"/>
            <a:ext cx="5246812" cy="3140107"/>
          </a:xfrm>
          <a:prstGeom prst="rect">
            <a:avLst/>
          </a:prstGeom>
          <a:ln>
            <a:solidFill>
              <a:schemeClr val="bg1">
                <a:lumMod val="75000"/>
              </a:schemeClr>
            </a:solidFill>
          </a:ln>
        </p:spPr>
      </p:pic>
      <p:pic>
        <p:nvPicPr>
          <p:cNvPr id="22" name="图片 21"/>
          <p:cNvPicPr>
            <a:picLocks noChangeAspect="1"/>
          </p:cNvPicPr>
          <p:nvPr/>
        </p:nvPicPr>
        <p:blipFill rotWithShape="1">
          <a:blip r:embed="rId4"/>
          <a:srcRect l="2195"/>
          <a:stretch>
            <a:fillRect/>
          </a:stretch>
        </p:blipFill>
        <p:spPr>
          <a:xfrm>
            <a:off x="5486499" y="3138261"/>
            <a:ext cx="3393949" cy="2296668"/>
          </a:xfrm>
          <a:prstGeom prst="rect">
            <a:avLst/>
          </a:prstGeom>
          <a:ln>
            <a:solidFill>
              <a:schemeClr val="bg1">
                <a:lumMod val="75000"/>
              </a:schemeClr>
            </a:solidFill>
          </a:ln>
        </p:spPr>
      </p:pic>
      <p:sp>
        <p:nvSpPr>
          <p:cNvPr id="2" name="文本占位符 1"/>
          <p:cNvSpPr>
            <a:spLocks noGrp="1"/>
          </p:cNvSpPr>
          <p:nvPr>
            <p:ph type="body" sz="quarter" idx="4294967295"/>
          </p:nvPr>
        </p:nvSpPr>
        <p:spPr>
          <a:xfrm>
            <a:off x="0" y="1079500"/>
            <a:ext cx="2635250" cy="614363"/>
          </a:xfrm>
          <a:prstGeom prst="rect">
            <a:avLst/>
          </a:prstGeom>
          <a:noFill/>
        </p:spPr>
        <p:txBody>
          <a:bodyPr vert="horz" wrap="square" lIns="91440" tIns="45720" rIns="91440" bIns="45720" rtlCol="0">
            <a:spAutoFit/>
          </a:bodyPr>
          <a:lstStyle/>
          <a:p>
            <a:pPr marL="360045" indent="-360045"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实验过程</a:t>
            </a:r>
          </a:p>
        </p:txBody>
      </p:sp>
      <p:sp>
        <p:nvSpPr>
          <p:cNvPr id="13" name="椭圆 12"/>
          <p:cNvSpPr/>
          <p:nvPr/>
        </p:nvSpPr>
        <p:spPr>
          <a:xfrm>
            <a:off x="432000" y="1801400"/>
            <a:ext cx="576000" cy="576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1</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1054647" y="1843179"/>
            <a:ext cx="204328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数据预处理</a:t>
            </a:r>
          </a:p>
        </p:txBody>
      </p:sp>
      <p:sp>
        <p:nvSpPr>
          <p:cNvPr id="10" name="椭圆 9"/>
          <p:cNvSpPr/>
          <p:nvPr/>
        </p:nvSpPr>
        <p:spPr>
          <a:xfrm>
            <a:off x="3080096" y="2961908"/>
            <a:ext cx="1491904" cy="3463982"/>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椭圆 20"/>
          <p:cNvSpPr/>
          <p:nvPr/>
        </p:nvSpPr>
        <p:spPr>
          <a:xfrm>
            <a:off x="7490689" y="3138262"/>
            <a:ext cx="836220" cy="2296668"/>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TextBox 2"/>
          <p:cNvSpPr txBox="1"/>
          <p:nvPr/>
        </p:nvSpPr>
        <p:spPr>
          <a:xfrm>
            <a:off x="1371600" y="6425890"/>
            <a:ext cx="47960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根据经纬度聚类，将连续数据离散化</a:t>
            </a:r>
          </a:p>
        </p:txBody>
      </p:sp>
      <p:sp>
        <p:nvSpPr>
          <p:cNvPr id="12" name="矩形: 圆角 11"/>
          <p:cNvSpPr/>
          <p:nvPr/>
        </p:nvSpPr>
        <p:spPr>
          <a:xfrm>
            <a:off x="6372995" y="2452181"/>
            <a:ext cx="1620957" cy="52322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用户信息</a:t>
            </a:r>
          </a:p>
        </p:txBody>
      </p:sp>
      <p:sp>
        <p:nvSpPr>
          <p:cNvPr id="14" name="矩形: 圆角 13"/>
          <p:cNvSpPr/>
          <p:nvPr/>
        </p:nvSpPr>
        <p:spPr>
          <a:xfrm>
            <a:off x="1974336" y="2452182"/>
            <a:ext cx="1620957" cy="523220"/>
          </a:xfrm>
          <a:prstGeom prst="roundRect">
            <a:avLst/>
          </a:prstGeom>
          <a:solidFill>
            <a:schemeClr val="bg1">
              <a:lumMod val="95000"/>
            </a:schemeClr>
          </a:solidFill>
          <a:ln>
            <a:solidFill>
              <a:srgbClr val="13548C"/>
            </a:solidFill>
          </a:ln>
        </p:spPr>
        <p:style>
          <a:lnRef idx="2">
            <a:schemeClr val="accent1"/>
          </a:lnRef>
          <a:fillRef idx="1">
            <a:schemeClr val="lt1"/>
          </a:fillRef>
          <a:effectRef idx="0">
            <a:schemeClr val="accent1"/>
          </a:effectRef>
          <a:fontRef idx="minor">
            <a:schemeClr val="dk1"/>
          </a:fontRef>
        </p:style>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地图信息</a:t>
            </a:r>
          </a:p>
        </p:txBody>
      </p:sp>
    </p:spTree>
  </p:cSld>
  <p:clrMapOvr>
    <a:masterClrMapping/>
  </p:clrMapOvr>
  <p:transition spd="med">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439" r="2457"/>
          <a:stretch>
            <a:fillRect/>
          </a:stretch>
        </p:blipFill>
        <p:spPr>
          <a:xfrm>
            <a:off x="895629" y="2687292"/>
            <a:ext cx="7352743" cy="3670173"/>
          </a:xfrm>
          <a:prstGeom prst="rect">
            <a:avLst/>
          </a:prstGeom>
          <a:ln>
            <a:solidFill>
              <a:schemeClr val="bg1">
                <a:lumMod val="75000"/>
              </a:schemeClr>
            </a:solidFill>
          </a:ln>
        </p:spPr>
      </p:pic>
      <p:sp>
        <p:nvSpPr>
          <p:cNvPr id="6" name="文本占位符 1"/>
          <p:cNvSpPr txBox="1"/>
          <p:nvPr/>
        </p:nvSpPr>
        <p:spPr>
          <a:xfrm>
            <a:off x="252000" y="1080000"/>
            <a:ext cx="2635904" cy="613822"/>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0045" marR="0" lvl="0" indent="-360045" algn="just" defTabSz="914400" rtl="0" eaLnBrk="1" fontAlgn="base" latinLnBrk="0" hangingPunct="1">
              <a:lnSpc>
                <a:spcPct val="135000"/>
              </a:lnSpc>
              <a:spcBef>
                <a:spcPts val="600"/>
              </a:spcBef>
              <a:spcAft>
                <a:spcPct val="0"/>
              </a:spcAft>
              <a:buClr>
                <a:srgbClr val="FF6600"/>
              </a:buClr>
              <a:buSzPct val="80000"/>
              <a:buFont typeface="Wingdings" panose="05000000000000000000" pitchFamily="2" charset="2"/>
              <a:buChar char="l"/>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实验过程</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 name="椭圆 6"/>
          <p:cNvSpPr/>
          <p:nvPr/>
        </p:nvSpPr>
        <p:spPr>
          <a:xfrm>
            <a:off x="432000" y="1801400"/>
            <a:ext cx="576000" cy="576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1</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1054647" y="1843179"/>
            <a:ext cx="204328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数据预处理</a:t>
            </a:r>
          </a:p>
        </p:txBody>
      </p:sp>
    </p:spTree>
  </p:cSld>
  <p:clrMapOvr>
    <a:masterClrMapping/>
  </p:clrMapOvr>
  <p:transition spd="med">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4873" y="2520803"/>
            <a:ext cx="5578707"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皮尔逊相关系数</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a:t>
            </a:r>
            <a:r>
              <a:rPr kumimoji="0" lang="en-US" altLang="zh-CN" sz="2800" b="1"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Pearson correlation coefficient</a:t>
            </a:r>
            <a:r>
              <a:rPr kumimoji="0" lang="zh-CN" altLang="en-US" sz="2800" b="1" i="0" u="none" strike="noStrike" kern="1200" cap="none" spc="0" normalizeH="0" baseline="0" noProof="0" dirty="0">
                <a:ln>
                  <a:noFill/>
                </a:ln>
                <a:solidFill>
                  <a:srgbClr val="FF6600"/>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a:t>
            </a:r>
          </a:p>
        </p:txBody>
      </p:sp>
      <p:pic>
        <p:nvPicPr>
          <p:cNvPr id="23557" name="Picture 5" descr="https://gss2.bdstatic.com/-fo3dSag_xI4khGkpoWK1HF6hhy/baike/s%3D196/sign=0ffe13cf02fa513d55aa68d70b6c554c/14ce36d3d539b600a48289a4e350352ac65cb7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049" y="3727510"/>
            <a:ext cx="4387215" cy="100726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88444" y="4916621"/>
            <a:ext cx="5344423" cy="11348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Cov</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(X,Y)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X</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的协方差</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Var</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[X]</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X</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的方差，</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Var</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的方差</a:t>
            </a:r>
          </a:p>
        </p:txBody>
      </p:sp>
      <p:sp>
        <p:nvSpPr>
          <p:cNvPr id="8" name="文本占位符 1"/>
          <p:cNvSpPr txBox="1"/>
          <p:nvPr/>
        </p:nvSpPr>
        <p:spPr>
          <a:xfrm>
            <a:off x="252000" y="1080000"/>
            <a:ext cx="2635904" cy="613822"/>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0045" marR="0" lvl="0" indent="-360045" algn="just" defTabSz="914400" rtl="0" eaLnBrk="1" fontAlgn="base" latinLnBrk="0" hangingPunct="1">
              <a:lnSpc>
                <a:spcPct val="135000"/>
              </a:lnSpc>
              <a:spcBef>
                <a:spcPts val="600"/>
              </a:spcBef>
              <a:spcAft>
                <a:spcPct val="0"/>
              </a:spcAft>
              <a:buClr>
                <a:srgbClr val="FF6600"/>
              </a:buClr>
              <a:buSzPct val="80000"/>
              <a:buFont typeface="Wingdings" panose="05000000000000000000" pitchFamily="2" charset="2"/>
              <a:buChar char="l"/>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实验过程</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椭圆 9"/>
          <p:cNvSpPr/>
          <p:nvPr/>
        </p:nvSpPr>
        <p:spPr>
          <a:xfrm>
            <a:off x="432000" y="1801400"/>
            <a:ext cx="576000" cy="576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2</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1054647" y="1843179"/>
            <a:ext cx="204328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计算相关度</a:t>
            </a:r>
          </a:p>
        </p:txBody>
      </p:sp>
    </p:spTree>
  </p:cSld>
  <p:clrMapOvr>
    <a:masterClrMapping/>
  </p:clrMapOvr>
  <p:transition spd="med">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91300" y="5901804"/>
            <a:ext cx="31774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设置</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K</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近邻的相关参数</a:t>
            </a:r>
          </a:p>
        </p:txBody>
      </p:sp>
      <p:pic>
        <p:nvPicPr>
          <p:cNvPr id="6" name="图片 5"/>
          <p:cNvPicPr>
            <a:picLocks noChangeAspect="1"/>
          </p:cNvPicPr>
          <p:nvPr/>
        </p:nvPicPr>
        <p:blipFill rotWithShape="1">
          <a:blip r:embed="rId3"/>
          <a:srcRect r="4112"/>
          <a:stretch>
            <a:fillRect/>
          </a:stretch>
        </p:blipFill>
        <p:spPr>
          <a:xfrm>
            <a:off x="5096476" y="2575078"/>
            <a:ext cx="3837815" cy="3251924"/>
          </a:xfrm>
          <a:prstGeom prst="rect">
            <a:avLst/>
          </a:prstGeom>
          <a:ln>
            <a:solidFill>
              <a:schemeClr val="bg1">
                <a:lumMod val="75000"/>
              </a:schemeClr>
            </a:solidFill>
          </a:ln>
        </p:spPr>
      </p:pic>
      <p:pic>
        <p:nvPicPr>
          <p:cNvPr id="8" name="图片 7"/>
          <p:cNvPicPr>
            <a:picLocks noChangeAspect="1"/>
          </p:cNvPicPr>
          <p:nvPr/>
        </p:nvPicPr>
        <p:blipFill rotWithShape="1">
          <a:blip r:embed="rId4"/>
          <a:srcRect r="3661"/>
          <a:stretch>
            <a:fillRect/>
          </a:stretch>
        </p:blipFill>
        <p:spPr>
          <a:xfrm>
            <a:off x="209709" y="2575078"/>
            <a:ext cx="4819491" cy="3251924"/>
          </a:xfrm>
          <a:prstGeom prst="rect">
            <a:avLst/>
          </a:prstGeom>
          <a:ln>
            <a:solidFill>
              <a:schemeClr val="bg1">
                <a:lumMod val="75000"/>
              </a:schemeClr>
            </a:solidFill>
          </a:ln>
        </p:spPr>
      </p:pic>
      <p:sp>
        <p:nvSpPr>
          <p:cNvPr id="12" name="矩形 11"/>
          <p:cNvSpPr/>
          <p:nvPr/>
        </p:nvSpPr>
        <p:spPr>
          <a:xfrm>
            <a:off x="5384167" y="5901804"/>
            <a:ext cx="32624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对相似度进行排序计算</a:t>
            </a:r>
          </a:p>
        </p:txBody>
      </p:sp>
      <p:sp>
        <p:nvSpPr>
          <p:cNvPr id="9" name="文本占位符 1"/>
          <p:cNvSpPr txBox="1"/>
          <p:nvPr/>
        </p:nvSpPr>
        <p:spPr>
          <a:xfrm>
            <a:off x="252000" y="1080000"/>
            <a:ext cx="2635904" cy="613822"/>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0045" marR="0" lvl="0" indent="-360045" algn="just" defTabSz="914400" rtl="0" eaLnBrk="1" fontAlgn="base" latinLnBrk="0" hangingPunct="1">
              <a:lnSpc>
                <a:spcPct val="135000"/>
              </a:lnSpc>
              <a:spcBef>
                <a:spcPts val="600"/>
              </a:spcBef>
              <a:spcAft>
                <a:spcPct val="0"/>
              </a:spcAft>
              <a:buClr>
                <a:srgbClr val="FF6600"/>
              </a:buClr>
              <a:buSzPct val="80000"/>
              <a:buFont typeface="Wingdings" panose="05000000000000000000" pitchFamily="2" charset="2"/>
              <a:buChar char="l"/>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实验过程</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椭圆 9"/>
          <p:cNvSpPr/>
          <p:nvPr/>
        </p:nvSpPr>
        <p:spPr>
          <a:xfrm>
            <a:off x="432000" y="1801400"/>
            <a:ext cx="576000" cy="576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3</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1054647" y="1843179"/>
            <a:ext cx="204328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设置参数</a:t>
            </a:r>
          </a:p>
        </p:txBody>
      </p:sp>
    </p:spTree>
  </p:cSld>
  <p:clrMapOvr>
    <a:masterClrMapping/>
  </p:clrMapOvr>
  <p:transition spd="med">
    <p:split orient="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2417" y="2659658"/>
            <a:ext cx="8733282" cy="2211134"/>
          </a:xfrm>
          <a:prstGeom prst="rect">
            <a:avLst/>
          </a:prstGeom>
          <a:ln>
            <a:solidFill>
              <a:schemeClr val="bg1">
                <a:lumMod val="75000"/>
              </a:schemeClr>
            </a:solidFill>
          </a:ln>
        </p:spPr>
      </p:pic>
      <p:sp>
        <p:nvSpPr>
          <p:cNvPr id="6" name="文本占位符 1"/>
          <p:cNvSpPr txBox="1"/>
          <p:nvPr/>
        </p:nvSpPr>
        <p:spPr>
          <a:xfrm>
            <a:off x="252000" y="1080000"/>
            <a:ext cx="2635904" cy="613822"/>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0045" marR="0" lvl="0" indent="-360045" algn="just" defTabSz="914400" rtl="0" eaLnBrk="1" fontAlgn="base" latinLnBrk="0" hangingPunct="1">
              <a:lnSpc>
                <a:spcPct val="135000"/>
              </a:lnSpc>
              <a:spcBef>
                <a:spcPts val="600"/>
              </a:spcBef>
              <a:spcAft>
                <a:spcPct val="0"/>
              </a:spcAft>
              <a:buClr>
                <a:srgbClr val="FF6600"/>
              </a:buClr>
              <a:buSzPct val="80000"/>
              <a:buFont typeface="Wingdings" panose="05000000000000000000" pitchFamily="2" charset="2"/>
              <a:buChar char="l"/>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实验过程</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椭圆 7"/>
          <p:cNvSpPr/>
          <p:nvPr/>
        </p:nvSpPr>
        <p:spPr>
          <a:xfrm>
            <a:off x="432000" y="1801400"/>
            <a:ext cx="576000" cy="576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4</a:t>
            </a:r>
            <a:endParaRPr kumimoji="1"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1054647" y="1843179"/>
            <a:ext cx="204328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a:ln>
                  <a:noFill/>
                </a:ln>
                <a:solidFill>
                  <a:srgbClr val="13548C"/>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输出结果</a:t>
            </a:r>
          </a:p>
        </p:txBody>
      </p:sp>
    </p:spTree>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1079500"/>
            <a:ext cx="2635250" cy="614363"/>
          </a:xfrm>
          <a:prstGeom prst="rect">
            <a:avLst/>
          </a:prstGeom>
          <a:noFill/>
        </p:spPr>
        <p:txBody>
          <a:bodyPr vert="horz" wrap="square" lIns="91440" tIns="45720" rIns="91440" bIns="45720" rtlCol="0">
            <a:spAutoFit/>
          </a:bodyPr>
          <a:lstStyle/>
          <a:p>
            <a:pPr marL="360045" indent="-360045" algn="just" fontAlgn="base">
              <a:lnSpc>
                <a:spcPct val="135000"/>
              </a:lnSpc>
              <a:spcBef>
                <a:spcPts val="600"/>
              </a:spcBef>
              <a:spcAft>
                <a:spcPct val="0"/>
              </a:spcAft>
              <a:buClr>
                <a:srgbClr val="FF6600"/>
              </a:buClr>
              <a:buSzPct val="80000"/>
              <a:buFont typeface="Wingdings" panose="05000000000000000000" pitchFamily="2" charset="2"/>
              <a:buChar char="l"/>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实验总结</a:t>
            </a:r>
          </a:p>
        </p:txBody>
      </p:sp>
      <p:grpSp>
        <p:nvGrpSpPr>
          <p:cNvPr id="6" name="组合 5"/>
          <p:cNvGrpSpPr/>
          <p:nvPr/>
        </p:nvGrpSpPr>
        <p:grpSpPr>
          <a:xfrm>
            <a:off x="987401" y="1962865"/>
            <a:ext cx="7169198" cy="4361735"/>
            <a:chOff x="1294601" y="1918789"/>
            <a:chExt cx="9558930" cy="4361735"/>
          </a:xfrm>
        </p:grpSpPr>
        <p:pic>
          <p:nvPicPr>
            <p:cNvPr id="3" name="图片 2"/>
            <p:cNvPicPr>
              <a:picLocks noChangeAspect="1"/>
            </p:cNvPicPr>
            <p:nvPr/>
          </p:nvPicPr>
          <p:blipFill rotWithShape="1">
            <a:blip r:embed="rId3"/>
            <a:srcRect t="3257"/>
            <a:stretch>
              <a:fillRect/>
            </a:stretch>
          </p:blipFill>
          <p:spPr>
            <a:xfrm>
              <a:off x="1294601" y="1918789"/>
              <a:ext cx="9558930" cy="4361735"/>
            </a:xfrm>
            <a:prstGeom prst="rect">
              <a:avLst/>
            </a:prstGeom>
            <a:ln>
              <a:solidFill>
                <a:schemeClr val="bg1">
                  <a:lumMod val="75000"/>
                </a:schemeClr>
              </a:solidFill>
            </a:ln>
          </p:spPr>
        </p:pic>
        <p:sp>
          <p:nvSpPr>
            <p:cNvPr id="5" name="椭圆 4"/>
            <p:cNvSpPr/>
            <p:nvPr/>
          </p:nvSpPr>
          <p:spPr>
            <a:xfrm>
              <a:off x="2564421" y="5068453"/>
              <a:ext cx="8289110" cy="715617"/>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Tree>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print"/>
          <a:srcRect r="20474"/>
          <a:stretch>
            <a:fillRect/>
          </a:stretch>
        </p:blipFill>
        <p:spPr bwMode="auto">
          <a:xfrm>
            <a:off x="4788024" y="1104479"/>
            <a:ext cx="4091795" cy="2409320"/>
          </a:xfrm>
          <a:prstGeom prst="rect">
            <a:avLst/>
          </a:prstGeom>
          <a:noFill/>
          <a:ln w="9525">
            <a:noFill/>
            <a:miter lim="800000"/>
            <a:headEnd/>
            <a:tailEnd/>
          </a:ln>
        </p:spPr>
      </p:pic>
      <p:sp>
        <p:nvSpPr>
          <p:cNvPr id="9218" name="Rectangle 2"/>
          <p:cNvSpPr>
            <a:spLocks noGrp="1" noChangeArrowheads="1"/>
          </p:cNvSpPr>
          <p:nvPr>
            <p:ph type="title" idx="4294967295"/>
          </p:nvPr>
        </p:nvSpPr>
        <p:spPr>
          <a:xfrm>
            <a:off x="755576" y="108000"/>
            <a:ext cx="3719587"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1.2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推荐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系统</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严格模型</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219" name="Rectangle 3"/>
          <p:cNvSpPr>
            <a:spLocks noGrp="1" noChangeArrowheads="1"/>
          </p:cNvSpPr>
          <p:nvPr>
            <p:ph type="body" idx="4294967295"/>
          </p:nvPr>
        </p:nvSpPr>
        <p:spPr>
          <a:xfrm>
            <a:off x="252000" y="756000"/>
            <a:ext cx="6210437" cy="4264244"/>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X </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用户集</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S</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项目集</a:t>
            </a:r>
            <a:endPar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效用</a:t>
            </a:r>
            <a:r>
              <a:rPr lang="zh-CN" altLang="en-US" sz="2400" b="1">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矩阵 </a:t>
            </a:r>
            <a:r>
              <a:rPr lang="en-US" altLang="zh-CN" sz="2400" b="1" dirty="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rPr>
              <a:t>Utility Matrix</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效用函数 </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Utility function u</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R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评分</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集 </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完全</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有序集</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例如</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0-5 </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星</a:t>
            </a:r>
            <a:r>
              <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rPr>
              <a:t>,  [0,1]</a:t>
            </a: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之间</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的实数</a:t>
            </a:r>
            <a:r>
              <a:rPr lang="en-US" altLang="zh-CN" sz="2200">
                <a:latin typeface="Times New Roman" panose="02020603050405020304" pitchFamily="18" charset="0"/>
                <a:ea typeface="微软雅黑" panose="020B0503020204020204" pitchFamily="34" charset="-122"/>
                <a:cs typeface="+mn-ea"/>
                <a:sym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073" name="Picture 1"/>
          <p:cNvPicPr>
            <a:picLocks noChangeAspect="1" noChangeArrowheads="1"/>
          </p:cNvPicPr>
          <p:nvPr/>
        </p:nvPicPr>
        <p:blipFill>
          <a:blip r:embed="rId4" cstate="print"/>
          <a:srcRect/>
          <a:stretch>
            <a:fillRect/>
          </a:stretch>
        </p:blipFill>
        <p:spPr bwMode="auto">
          <a:xfrm>
            <a:off x="1835695" y="3394532"/>
            <a:ext cx="1982687" cy="466515"/>
          </a:xfrm>
          <a:prstGeom prst="rect">
            <a:avLst/>
          </a:prstGeom>
          <a:noFill/>
          <a:ln w="9525">
            <a:noFill/>
            <a:miter lim="800000"/>
            <a:headEnd/>
            <a:tailEnd/>
          </a:ln>
        </p:spPr>
      </p:pic>
    </p:spTree>
  </p:cSld>
  <p:clrMapOvr>
    <a:masterClrMapping/>
  </p:clrMapOvr>
  <p:transition spd="med">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t="14594"/>
          <a:stretch>
            <a:fillRect/>
          </a:stretch>
        </p:blipFill>
        <p:spPr>
          <a:xfrm>
            <a:off x="0" y="0"/>
            <a:ext cx="9144000" cy="6858000"/>
          </a:xfrm>
          <a:prstGeom prst="rect">
            <a:avLst/>
          </a:prstGeom>
        </p:spPr>
      </p:pic>
      <p:sp>
        <p:nvSpPr>
          <p:cNvPr id="37" name="矩形 36"/>
          <p:cNvSpPr/>
          <p:nvPr/>
        </p:nvSpPr>
        <p:spPr>
          <a:xfrm>
            <a:off x="0" y="2942055"/>
            <a:ext cx="9144000" cy="27559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矩形 37"/>
          <p:cNvSpPr/>
          <p:nvPr/>
        </p:nvSpPr>
        <p:spPr>
          <a:xfrm>
            <a:off x="1863567" y="752128"/>
            <a:ext cx="5416868" cy="1723549"/>
          </a:xfrm>
          <a:prstGeom prst="rect">
            <a:avLst/>
          </a:prstGeom>
        </p:spPr>
        <p:txBody>
          <a:bodyPr wrap="none">
            <a:spAutoFit/>
          </a:bodyPr>
          <a:lstStyle/>
          <a:p>
            <a:pPr algn="ctr" eaLnBrk="1" fontAlgn="auto" hangingPunct="1">
              <a:spcBef>
                <a:spcPts val="1200"/>
              </a:spcBef>
              <a:spcAft>
                <a:spcPts val="0"/>
              </a:spcAft>
              <a:defRPr/>
            </a:pPr>
            <a:r>
              <a:rPr kumimoji="0" lang="zh-CN" altLang="en-US"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数据挖掘竞赛案例</a:t>
            </a:r>
            <a:r>
              <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2</a:t>
            </a:r>
          </a:p>
          <a:p>
            <a:pPr algn="ctr" eaLnBrk="1" fontAlgn="auto" hangingPunct="1">
              <a:spcBef>
                <a:spcPts val="1200"/>
              </a:spcBef>
              <a:spcAft>
                <a:spcPts val="0"/>
              </a:spcAft>
              <a:defRPr/>
            </a:pPr>
            <a:r>
              <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&lt;</a:t>
            </a:r>
            <a:r>
              <a:rPr kumimoji="0" lang="zh-CN" altLang="en-US"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重复购买</a:t>
            </a:r>
            <a:r>
              <a:rPr kumimoji="0" lang="zh-CN" altLang="en-US" sz="4800" b="1" kern="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预测</a:t>
            </a:r>
            <a:r>
              <a:rPr kumimoji="0" lang="en-US" altLang="zh-CN" sz="4800" b="1" kern="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&gt;</a:t>
            </a:r>
            <a:endParaRPr kumimoji="0" lang="en-US" altLang="zh-CN" sz="4800" b="1" kern="0" dirty="0">
              <a:ln w="10160">
                <a:solidFill>
                  <a:srgbClr val="13548C"/>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9" name="组合 38"/>
          <p:cNvGrpSpPr/>
          <p:nvPr/>
        </p:nvGrpSpPr>
        <p:grpSpPr>
          <a:xfrm>
            <a:off x="593648" y="3329970"/>
            <a:ext cx="7956705" cy="1980070"/>
            <a:chOff x="768587" y="2826063"/>
            <a:chExt cx="6818186" cy="1980070"/>
          </a:xfrm>
        </p:grpSpPr>
        <p:sp>
          <p:nvSpPr>
            <p:cNvPr id="40" name="矩形 39"/>
            <p:cNvSpPr/>
            <p:nvPr/>
          </p:nvSpPr>
          <p:spPr>
            <a:xfrm>
              <a:off x="1356702" y="2893361"/>
              <a:ext cx="1439304"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赛题介绍</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41" name="矩形 40"/>
            <p:cNvSpPr/>
            <p:nvPr/>
          </p:nvSpPr>
          <p:spPr>
            <a:xfrm>
              <a:off x="787404" y="2826063"/>
              <a:ext cx="555278"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01</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矩形 41"/>
            <p:cNvSpPr/>
            <p:nvPr/>
          </p:nvSpPr>
          <p:spPr>
            <a:xfrm>
              <a:off x="1356702" y="4159488"/>
              <a:ext cx="1439304"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数据描述</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grpSp>
          <p:nvGrpSpPr>
            <p:cNvPr id="43" name="组合 42"/>
            <p:cNvGrpSpPr/>
            <p:nvPr/>
          </p:nvGrpSpPr>
          <p:grpSpPr>
            <a:xfrm>
              <a:off x="768587" y="4092190"/>
              <a:ext cx="601653" cy="713943"/>
              <a:chOff x="912296" y="4056809"/>
              <a:chExt cx="802204" cy="713943"/>
            </a:xfrm>
          </p:grpSpPr>
          <p:sp>
            <p:nvSpPr>
              <p:cNvPr id="56" name="矩形 55"/>
              <p:cNvSpPr/>
              <p:nvPr/>
            </p:nvSpPr>
            <p:spPr>
              <a:xfrm>
                <a:off x="937385" y="4056809"/>
                <a:ext cx="74037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02</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矩形 56"/>
              <p:cNvSpPr/>
              <p:nvPr/>
            </p:nvSpPr>
            <p:spPr>
              <a:xfrm>
                <a:off x="912296" y="4062866"/>
                <a:ext cx="802204" cy="707886"/>
              </a:xfrm>
              <a:prstGeom prst="rect">
                <a:avLst/>
              </a:prstGeom>
            </p:spPr>
            <p:txBody>
              <a:bodyPr wrap="square" anchor="ctr">
                <a:spAutoFit/>
              </a:bodyPr>
              <a:lstStyle/>
              <a:p>
                <a:pPr algn="ctr" eaLnBrk="1" fontAlgn="auto" hangingPunct="1">
                  <a:spcBef>
                    <a:spcPts val="0"/>
                  </a:spcBef>
                  <a:spcAft>
                    <a:spcPts val="0"/>
                  </a:spcAft>
                  <a:defRPr/>
                </a:pPr>
                <a:endParaRPr kumimoji="0" lang="en-US" altLang="zh-CN" sz="4000"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grpSp>
        <p:grpSp>
          <p:nvGrpSpPr>
            <p:cNvPr id="44" name="组合 43"/>
            <p:cNvGrpSpPr/>
            <p:nvPr/>
          </p:nvGrpSpPr>
          <p:grpSpPr>
            <a:xfrm>
              <a:off x="3180163" y="2826063"/>
              <a:ext cx="2011953" cy="648000"/>
              <a:chOff x="4240220" y="2826060"/>
              <a:chExt cx="2682605" cy="648000"/>
            </a:xfrm>
          </p:grpSpPr>
          <p:sp>
            <p:nvSpPr>
              <p:cNvPr id="54" name="矩形 53"/>
              <p:cNvSpPr/>
              <p:nvPr/>
            </p:nvSpPr>
            <p:spPr>
              <a:xfrm>
                <a:off x="5003753" y="2893358"/>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数据处理</a:t>
                </a:r>
                <a:endParaRPr kumimoji="0" lang="en-US" altLang="zh-CN"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55" name="矩形 54"/>
              <p:cNvSpPr/>
              <p:nvPr/>
            </p:nvSpPr>
            <p:spPr>
              <a:xfrm>
                <a:off x="4240220" y="2826060"/>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5" name="组合 44"/>
            <p:cNvGrpSpPr/>
            <p:nvPr/>
          </p:nvGrpSpPr>
          <p:grpSpPr>
            <a:xfrm>
              <a:off x="3180165" y="4092190"/>
              <a:ext cx="2011954" cy="648000"/>
              <a:chOff x="4240218" y="4092189"/>
              <a:chExt cx="2682605" cy="648000"/>
            </a:xfrm>
          </p:grpSpPr>
          <p:sp>
            <p:nvSpPr>
              <p:cNvPr id="52" name="矩形 51"/>
              <p:cNvSpPr/>
              <p:nvPr/>
            </p:nvSpPr>
            <p:spPr>
              <a:xfrm>
                <a:off x="5003751" y="4159487"/>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特征提取</a:t>
                </a:r>
              </a:p>
            </p:txBody>
          </p:sp>
          <p:sp>
            <p:nvSpPr>
              <p:cNvPr id="53" name="矩形 52"/>
              <p:cNvSpPr/>
              <p:nvPr/>
            </p:nvSpPr>
            <p:spPr>
              <a:xfrm>
                <a:off x="4240218" y="4092189"/>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6" name="组合 45"/>
            <p:cNvGrpSpPr/>
            <p:nvPr/>
          </p:nvGrpSpPr>
          <p:grpSpPr>
            <a:xfrm>
              <a:off x="5572922" y="2826063"/>
              <a:ext cx="2013851" cy="648000"/>
              <a:chOff x="7430565" y="2826062"/>
              <a:chExt cx="2685135" cy="648000"/>
            </a:xfrm>
          </p:grpSpPr>
          <p:sp>
            <p:nvSpPr>
              <p:cNvPr id="50" name="矩形 49"/>
              <p:cNvSpPr/>
              <p:nvPr/>
            </p:nvSpPr>
            <p:spPr>
              <a:xfrm>
                <a:off x="8196629" y="2893360"/>
                <a:ext cx="1919071"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模型训练</a:t>
                </a:r>
              </a:p>
            </p:txBody>
          </p:sp>
          <p:sp>
            <p:nvSpPr>
              <p:cNvPr id="51" name="矩形 50"/>
              <p:cNvSpPr/>
              <p:nvPr/>
            </p:nvSpPr>
            <p:spPr>
              <a:xfrm>
                <a:off x="7430565" y="2826062"/>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05</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7" name="组合 46"/>
            <p:cNvGrpSpPr/>
            <p:nvPr/>
          </p:nvGrpSpPr>
          <p:grpSpPr>
            <a:xfrm>
              <a:off x="5572920" y="4092190"/>
              <a:ext cx="2013853" cy="648000"/>
              <a:chOff x="7430561" y="4092189"/>
              <a:chExt cx="2685139" cy="648000"/>
            </a:xfrm>
          </p:grpSpPr>
          <p:sp>
            <p:nvSpPr>
              <p:cNvPr id="48" name="矩形 47"/>
              <p:cNvSpPr/>
              <p:nvPr/>
            </p:nvSpPr>
            <p:spPr>
              <a:xfrm>
                <a:off x="8196628" y="4159487"/>
                <a:ext cx="1919072"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模型结果</a:t>
                </a:r>
              </a:p>
            </p:txBody>
          </p:sp>
          <p:sp>
            <p:nvSpPr>
              <p:cNvPr id="49" name="矩形 48"/>
              <p:cNvSpPr/>
              <p:nvPr/>
            </p:nvSpPr>
            <p:spPr>
              <a:xfrm>
                <a:off x="7430561" y="4092189"/>
                <a:ext cx="740371"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Tree>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a:stCxn id="10"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4000" y="864000"/>
            <a:ext cx="8496000" cy="5695405"/>
          </a:xfrm>
          <a:prstGeom prst="rect">
            <a:avLst/>
          </a:prstGeom>
        </p:spPr>
        <p:txBody>
          <a:bodyPr wrap="square" anchor="ctr">
            <a:spAutoFit/>
          </a:bodyPr>
          <a:lstStyle/>
          <a:p>
            <a:pPr algn="just" eaLnBrk="1" fontAlgn="auto" hangingPunct="1">
              <a:lnSpc>
                <a:spcPct val="150000"/>
              </a:lnSpc>
              <a:spcBef>
                <a:spcPts val="600"/>
              </a:spcBef>
              <a:spcAft>
                <a:spcPts val="0"/>
              </a:spcAft>
              <a:defRPr/>
            </a:pPr>
            <a:r>
              <a:rPr kumimoji="0" lang="zh-CN" altLang="en-US" sz="2200" kern="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        商家</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有时会在特定日期（例如“</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Boxing-day”</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，“黑色星期五”或</a:t>
            </a:r>
            <a:r>
              <a:rPr kumimoji="0" lang="zh-CN" altLang="en-US" sz="2200" kern="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“双</a:t>
            </a:r>
            <a:r>
              <a:rPr kumimoji="0" lang="en-US" altLang="zh-CN" sz="2200" kern="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11</a:t>
            </a:r>
            <a:r>
              <a:rPr kumimoji="0" lang="zh-CN" altLang="en-US" sz="2200" kern="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进行大促销（例如折扣或现金券），以吸引大量新买家。许多吸引的买家都是一次性交易猎人，这些促销可能对销售产生很小的长期影响。为了缓解这个问题，商家必须确定谁可以转换为重复买家。通过瞄准这些潜力忠诚的客户，商家可以大大降低促销成本，提高投资回报率（</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ROI</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a:p>
            <a:pPr algn="just" eaLnBrk="1" fontAlgn="auto" hangingPunct="1">
              <a:lnSpc>
                <a:spcPct val="150000"/>
              </a:lnSpc>
              <a:spcBef>
                <a:spcPts val="600"/>
              </a:spcBef>
              <a:spcAft>
                <a:spcPts val="0"/>
              </a:spcAft>
              <a:defRPr/>
            </a:pPr>
            <a:r>
              <a:rPr kumimoji="0" lang="zh-CN" altLang="en-US" sz="2200" kern="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        题目</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提供了一套商家及其在“双</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11”</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日促销期间获得的相应新买家。任务是预测对于指定商家的新买家将来是否会成为忠实客户。即预测这些新买家在</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6</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个月内再次从同一商家购买商品的概率。一个包含大约</a:t>
            </a:r>
            <a:r>
              <a:rPr kumimoji="0" lang="en-US" altLang="zh-CN"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20</a:t>
            </a:r>
            <a:r>
              <a:rPr kumimoji="0" lang="zh-CN" altLang="en-US" sz="2200" kern="0" dirty="0">
                <a:solidFill>
                  <a:prstClr val="black"/>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万用户的数据集用于训练，还有一个类似大小的数据集用于测试。</a:t>
            </a:r>
          </a:p>
        </p:txBody>
      </p:sp>
      <p:sp>
        <p:nvSpPr>
          <p:cNvPr id="10" name="矩形 9"/>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赛题介绍</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1" name="矩形 10"/>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01</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24000" y="1498781"/>
            <a:ext cx="8496000" cy="3577198"/>
          </a:xfrm>
          <a:prstGeom prst="rect">
            <a:avLst/>
          </a:prstGeom>
        </p:spPr>
        <p:txBody>
          <a:bodyPr wrap="square" anchor="ctr">
            <a:spAutoFit/>
          </a:bodyPr>
          <a:lstStyle/>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官方给了</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a:t>
            </a:r>
            <a:r>
              <a:rPr kumimoji="0" lang="en-US" altLang="zh-CN"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data_format1</a:t>
            </a:r>
          </a:p>
          <a:p>
            <a:pPr algn="just" eaLnBrk="1" fontAlgn="auto" hangingPunct="1">
              <a:lnSpc>
                <a:spcPct val="150000"/>
              </a:lnSpc>
              <a:spcBef>
                <a:spcPts val="600"/>
              </a:spcBef>
              <a:spcAft>
                <a:spcPts val="0"/>
              </a:spcAft>
            </a:pP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data</a:t>
            </a:r>
            <a:r>
              <a:rPr kumimoji="0" lang="en-US" altLang="zh-CN"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_format1</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user_log_format1, user_info_format1, test_format1, train_format1</a:t>
            </a: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用户行为日志：</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、商品类别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、商品品牌、时间和用户</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行为类别</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7</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个</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特征。</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用户信息：</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、用户年龄段和用户性别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信息。</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eaLnBrk="1" fontAlgn="auto" hangingPunct="1">
              <a:lnSpc>
                <a:spcPct val="150000"/>
              </a:lnSpc>
              <a:spcBef>
                <a:spcPts val="600"/>
              </a:spcBef>
              <a:spcAft>
                <a:spcPts val="0"/>
              </a:spcAft>
            </a:pP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训练集和测试集：分别</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包含用户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、商户</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ID</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和是否为重复买家标签，其中训练集</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标签为</a:t>
            </a:r>
            <a:r>
              <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a:t>
            </a:r>
            <a:r>
              <a:rPr kumimoji="0" lang="zh-CN" altLang="en-US"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，测试集标签为空，需要</a:t>
            </a:r>
            <a:r>
              <a:rPr kumimoji="0" lang="zh-CN" altLang="en-US" sz="20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预测。</a:t>
            </a:r>
            <a:endParaRPr kumimoji="0" lang="en-US" altLang="zh-CN" sz="20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 y="5914224"/>
            <a:ext cx="8496000" cy="702668"/>
          </a:xfrm>
          <a:prstGeom prst="rect">
            <a:avLst/>
          </a:prstGeom>
        </p:spPr>
      </p:pic>
      <p:sp>
        <p:nvSpPr>
          <p:cNvPr id="18" name="矩形: 圆角 17"/>
          <p:cNvSpPr/>
          <p:nvPr/>
        </p:nvSpPr>
        <p:spPr>
          <a:xfrm>
            <a:off x="323528" y="958053"/>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数据格式</a:t>
            </a:r>
          </a:p>
        </p:txBody>
      </p:sp>
      <p:cxnSp>
        <p:nvCxnSpPr>
          <p:cNvPr id="20" name="直接连接符 19"/>
          <p:cNvCxnSpPr>
            <a:stCxn id="21"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数据描述</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2" name="矩形 21"/>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02</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矩形: 圆角 22"/>
          <p:cNvSpPr/>
          <p:nvPr/>
        </p:nvSpPr>
        <p:spPr>
          <a:xfrm>
            <a:off x="323528" y="5326989"/>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数据量</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276573" y="1612903"/>
            <a:ext cx="8744390" cy="2681309"/>
            <a:chOff x="714039" y="1612900"/>
            <a:chExt cx="9414299" cy="2681309"/>
          </a:xfrm>
        </p:grpSpPr>
        <p:grpSp>
          <p:nvGrpSpPr>
            <p:cNvPr id="51" name="组合 50"/>
            <p:cNvGrpSpPr/>
            <p:nvPr/>
          </p:nvGrpSpPr>
          <p:grpSpPr>
            <a:xfrm>
              <a:off x="1561058" y="3679601"/>
              <a:ext cx="8567280" cy="614608"/>
              <a:chOff x="1295860" y="3011607"/>
              <a:chExt cx="6324674" cy="453725"/>
            </a:xfrm>
          </p:grpSpPr>
          <p:cxnSp>
            <p:nvCxnSpPr>
              <p:cNvPr id="57" name="肘形连接符 89"/>
              <p:cNvCxnSpPr>
                <a:stCxn id="55" idx="2"/>
              </p:cNvCxnSpPr>
              <p:nvPr/>
            </p:nvCxnSpPr>
            <p:spPr>
              <a:xfrm rot="16200000" flipH="1">
                <a:off x="1522130" y="2907202"/>
                <a:ext cx="331860" cy="78440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肘形连接符 90"/>
              <p:cNvCxnSpPr/>
              <p:nvPr/>
            </p:nvCxnSpPr>
            <p:spPr>
              <a:xfrm flipV="1">
                <a:off x="2080261" y="3011607"/>
                <a:ext cx="5540273" cy="453720"/>
              </a:xfrm>
              <a:prstGeom prst="bentConnector3">
                <a:avLst>
                  <a:gd name="adj1" fmla="val 5068"/>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714039" y="1612900"/>
              <a:ext cx="1785690" cy="2231761"/>
              <a:chOff x="714039" y="1612900"/>
              <a:chExt cx="1785690" cy="2231761"/>
            </a:xfrm>
          </p:grpSpPr>
          <p:sp>
            <p:nvSpPr>
              <p:cNvPr id="53" name="任意多边形 85"/>
              <p:cNvSpPr/>
              <p:nvPr/>
            </p:nvSpPr>
            <p:spPr>
              <a:xfrm>
                <a:off x="714039" y="1612900"/>
                <a:ext cx="1785690" cy="1971484"/>
              </a:xfrm>
              <a:custGeom>
                <a:avLst/>
                <a:gdLst>
                  <a:gd name="connsiteX0" fmla="*/ 659130 w 1318260"/>
                  <a:gd name="connsiteY0" fmla="*/ 0 h 1455420"/>
                  <a:gd name="connsiteX1" fmla="*/ 1318260 w 1318260"/>
                  <a:gd name="connsiteY1" fmla="*/ 659130 h 1455420"/>
                  <a:gd name="connsiteX2" fmla="*/ 915693 w 1318260"/>
                  <a:gd name="connsiteY2" fmla="*/ 1266462 h 1455420"/>
                  <a:gd name="connsiteX3" fmla="*/ 901211 w 1318260"/>
                  <a:gd name="connsiteY3" fmla="*/ 1270958 h 1455420"/>
                  <a:gd name="connsiteX4" fmla="*/ 901211 w 1318260"/>
                  <a:gd name="connsiteY4" fmla="*/ 1455420 h 1455420"/>
                  <a:gd name="connsiteX5" fmla="*/ 356088 w 1318260"/>
                  <a:gd name="connsiteY5" fmla="*/ 1455420 h 1455420"/>
                  <a:gd name="connsiteX6" fmla="*/ 356088 w 1318260"/>
                  <a:gd name="connsiteY6" fmla="*/ 1241234 h 1455420"/>
                  <a:gd name="connsiteX7" fmla="*/ 290604 w 1318260"/>
                  <a:gd name="connsiteY7" fmla="*/ 1205691 h 1455420"/>
                  <a:gd name="connsiteX8" fmla="*/ 0 w 1318260"/>
                  <a:gd name="connsiteY8" fmla="*/ 659130 h 1455420"/>
                  <a:gd name="connsiteX9" fmla="*/ 659130 w 1318260"/>
                  <a:gd name="connsiteY9"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8260" h="1455420">
                    <a:moveTo>
                      <a:pt x="659130" y="0"/>
                    </a:moveTo>
                    <a:cubicBezTo>
                      <a:pt x="1023157" y="0"/>
                      <a:pt x="1318260" y="295103"/>
                      <a:pt x="1318260" y="659130"/>
                    </a:cubicBezTo>
                    <a:cubicBezTo>
                      <a:pt x="1318260" y="932150"/>
                      <a:pt x="1152265" y="1166401"/>
                      <a:pt x="915693" y="1266462"/>
                    </a:cubicBezTo>
                    <a:lnTo>
                      <a:pt x="901211" y="1270958"/>
                    </a:lnTo>
                    <a:lnTo>
                      <a:pt x="901211" y="1455420"/>
                    </a:lnTo>
                    <a:lnTo>
                      <a:pt x="356088" y="1455420"/>
                    </a:lnTo>
                    <a:lnTo>
                      <a:pt x="356088" y="1241234"/>
                    </a:lnTo>
                    <a:lnTo>
                      <a:pt x="290604" y="1205691"/>
                    </a:lnTo>
                    <a:cubicBezTo>
                      <a:pt x="115275" y="1087240"/>
                      <a:pt x="0" y="886647"/>
                      <a:pt x="0" y="659130"/>
                    </a:cubicBezTo>
                    <a:cubicBezTo>
                      <a:pt x="0" y="295103"/>
                      <a:pt x="295103" y="0"/>
                      <a:pt x="659130"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矩形 53"/>
              <p:cNvSpPr/>
              <p:nvPr/>
            </p:nvSpPr>
            <p:spPr>
              <a:xfrm>
                <a:off x="1244087" y="3630832"/>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矩形 54"/>
              <p:cNvSpPr/>
              <p:nvPr/>
            </p:nvSpPr>
            <p:spPr>
              <a:xfrm>
                <a:off x="1244087" y="3795896"/>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6" name="矩形 55"/>
              <p:cNvSpPr/>
              <p:nvPr/>
            </p:nvSpPr>
            <p:spPr>
              <a:xfrm>
                <a:off x="1244087" y="3711188"/>
                <a:ext cx="633944" cy="4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59" name="椭圆 58"/>
          <p:cNvSpPr/>
          <p:nvPr/>
        </p:nvSpPr>
        <p:spPr>
          <a:xfrm>
            <a:off x="7177390" y="3247597"/>
            <a:ext cx="864000" cy="864000"/>
          </a:xfrm>
          <a:prstGeom prst="ellipse">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 name="椭圆 59"/>
          <p:cNvSpPr/>
          <p:nvPr/>
        </p:nvSpPr>
        <p:spPr>
          <a:xfrm>
            <a:off x="5010640" y="3247597"/>
            <a:ext cx="864000" cy="864000"/>
          </a:xfrm>
          <a:prstGeom prst="ellipse">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 name="椭圆 60"/>
          <p:cNvSpPr/>
          <p:nvPr/>
        </p:nvSpPr>
        <p:spPr>
          <a:xfrm>
            <a:off x="2843891" y="3247597"/>
            <a:ext cx="864000" cy="864000"/>
          </a:xfrm>
          <a:prstGeom prst="ellipse">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 name="矩形 61"/>
          <p:cNvSpPr/>
          <p:nvPr/>
        </p:nvSpPr>
        <p:spPr>
          <a:xfrm>
            <a:off x="6434790" y="4376288"/>
            <a:ext cx="2349200"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：数据可视化</a:t>
            </a:r>
          </a:p>
        </p:txBody>
      </p:sp>
      <p:sp>
        <p:nvSpPr>
          <p:cNvPr id="63" name="矩形 62"/>
          <p:cNvSpPr/>
          <p:nvPr/>
        </p:nvSpPr>
        <p:spPr>
          <a:xfrm>
            <a:off x="6395854" y="4753849"/>
            <a:ext cx="2349200" cy="1341393"/>
          </a:xfrm>
          <a:prstGeom prst="rect">
            <a:avLst/>
          </a:prstGeom>
          <a:ln>
            <a:noFill/>
            <a:prstDash val="dash"/>
          </a:ln>
        </p:spPr>
        <p:txBody>
          <a:bodyPr wrap="square">
            <a:spAutoFit/>
          </a:bodyPr>
          <a:lstStyle/>
          <a:p>
            <a:pPr algn="just" defTabSz="713105"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读取训练集，对正负样本、正负样本与性别的比例、正负样本与年龄段的比例进行可视化。</a:t>
            </a:r>
          </a:p>
        </p:txBody>
      </p:sp>
      <p:sp>
        <p:nvSpPr>
          <p:cNvPr id="64" name="矩形 63"/>
          <p:cNvSpPr/>
          <p:nvPr/>
        </p:nvSpPr>
        <p:spPr>
          <a:xfrm>
            <a:off x="2223661" y="4339357"/>
            <a:ext cx="2104459"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：数据压缩</a:t>
            </a:r>
          </a:p>
        </p:txBody>
      </p:sp>
      <p:sp>
        <p:nvSpPr>
          <p:cNvPr id="65" name="矩形 64"/>
          <p:cNvSpPr/>
          <p:nvPr/>
        </p:nvSpPr>
        <p:spPr>
          <a:xfrm>
            <a:off x="2142019" y="4753849"/>
            <a:ext cx="2186101" cy="1372683"/>
          </a:xfrm>
          <a:prstGeom prst="rect">
            <a:avLst/>
          </a:prstGeom>
          <a:ln>
            <a:noFill/>
            <a:prstDash val="dash"/>
          </a:ln>
        </p:spPr>
        <p:txBody>
          <a:bodyPr wrap="square">
            <a:spAutoFit/>
          </a:bodyPr>
          <a:lstStyle/>
          <a:p>
            <a:pPr algn="just" defTabSz="713105"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压缩</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csv</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中的数据，通过改变扫描每列的</a:t>
            </a:r>
            <a:r>
              <a:rPr kumimoji="0" lang="en-US" altLang="zh-CN" sz="1600"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dtype</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，转换成适合的大小。</a:t>
            </a:r>
          </a:p>
        </p:txBody>
      </p:sp>
      <p:sp>
        <p:nvSpPr>
          <p:cNvPr id="66" name="矩形 65"/>
          <p:cNvSpPr/>
          <p:nvPr/>
        </p:nvSpPr>
        <p:spPr>
          <a:xfrm>
            <a:off x="4468862" y="1574153"/>
            <a:ext cx="1926991" cy="369332"/>
          </a:xfrm>
          <a:prstGeom prst="rect">
            <a:avLst/>
          </a:prstGeom>
        </p:spPr>
        <p:txBody>
          <a:bodyPr wrap="square">
            <a:spAutoFit/>
          </a:bodyPr>
          <a:lstStyle/>
          <a:p>
            <a:pPr algn="ctr" eaLnBrk="1" fontAlgn="auto" hangingPunct="1">
              <a:spcBef>
                <a:spcPts val="0"/>
              </a:spcBef>
              <a:spcAft>
                <a:spcPts val="0"/>
              </a:spcAft>
            </a:pPr>
            <a:r>
              <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步骤</a:t>
            </a: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r>
              <a:rPr kumimoji="0" lang="zh-CN" altLang="en-US" sz="18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：数据清洗</a:t>
            </a:r>
          </a:p>
        </p:txBody>
      </p:sp>
      <p:sp>
        <p:nvSpPr>
          <p:cNvPr id="67" name="矩形 66"/>
          <p:cNvSpPr/>
          <p:nvPr/>
        </p:nvSpPr>
        <p:spPr>
          <a:xfrm>
            <a:off x="4281003" y="1923673"/>
            <a:ext cx="2302711" cy="1341393"/>
          </a:xfrm>
          <a:prstGeom prst="rect">
            <a:avLst/>
          </a:prstGeom>
          <a:ln>
            <a:noFill/>
            <a:prstDash val="dash"/>
          </a:ln>
        </p:spPr>
        <p:txBody>
          <a:bodyPr wrap="square">
            <a:spAutoFit/>
          </a:bodyPr>
          <a:lstStyle/>
          <a:p>
            <a:pPr algn="just" defTabSz="713105" eaLnBrk="1" fontAlgn="auto" hangingPunct="1">
              <a:lnSpc>
                <a:spcPct val="130000"/>
              </a:lnSpc>
              <a:spcBef>
                <a:spcPts val="0"/>
              </a:spcBef>
              <a:spcAft>
                <a:spcPts val="0"/>
              </a:spcAft>
            </a:pP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brand_id</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缺失值</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(91015)</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填充，并使用</a:t>
            </a:r>
            <a:r>
              <a:rPr kumimoji="0" lang="en-US" altLang="zh-CN"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pickle</a:t>
            </a:r>
            <a:r>
              <a:rPr kumimoji="0" lang="zh-CN" altLang="en-US" sz="16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模块进行序列化，加快速度读写</a:t>
            </a:r>
          </a:p>
        </p:txBody>
      </p:sp>
      <p:grpSp>
        <p:nvGrpSpPr>
          <p:cNvPr id="68" name="组合 67"/>
          <p:cNvGrpSpPr/>
          <p:nvPr/>
        </p:nvGrpSpPr>
        <p:grpSpPr>
          <a:xfrm>
            <a:off x="721359" y="1977874"/>
            <a:ext cx="799289" cy="959639"/>
            <a:chOff x="5894388" y="4665663"/>
            <a:chExt cx="903288" cy="1119187"/>
          </a:xfrm>
          <a:solidFill>
            <a:schemeClr val="accent2"/>
          </a:solidFill>
        </p:grpSpPr>
        <p:sp>
          <p:nvSpPr>
            <p:cNvPr id="69" name="Freeform 34"/>
            <p:cNvSpPr>
              <a:spLocks noEditPoints="1"/>
            </p:cNvSpPr>
            <p:nvPr/>
          </p:nvSpPr>
          <p:spPr bwMode="auto">
            <a:xfrm>
              <a:off x="5894388" y="4670425"/>
              <a:ext cx="903288" cy="1114425"/>
            </a:xfrm>
            <a:custGeom>
              <a:avLst/>
              <a:gdLst>
                <a:gd name="T0" fmla="*/ 206 w 238"/>
                <a:gd name="T1" fmla="*/ 294 h 294"/>
                <a:gd name="T2" fmla="*/ 32 w 238"/>
                <a:gd name="T3" fmla="*/ 294 h 294"/>
                <a:gd name="T4" fmla="*/ 0 w 238"/>
                <a:gd name="T5" fmla="*/ 262 h 294"/>
                <a:gd name="T6" fmla="*/ 0 w 238"/>
                <a:gd name="T7" fmla="*/ 32 h 294"/>
                <a:gd name="T8" fmla="*/ 32 w 238"/>
                <a:gd name="T9" fmla="*/ 0 h 294"/>
                <a:gd name="T10" fmla="*/ 128 w 238"/>
                <a:gd name="T11" fmla="*/ 0 h 294"/>
                <a:gd name="T12" fmla="*/ 238 w 238"/>
                <a:gd name="T13" fmla="*/ 108 h 294"/>
                <a:gd name="T14" fmla="*/ 238 w 238"/>
                <a:gd name="T15" fmla="*/ 262 h 294"/>
                <a:gd name="T16" fmla="*/ 206 w 238"/>
                <a:gd name="T17" fmla="*/ 294 h 294"/>
                <a:gd name="T18" fmla="*/ 32 w 238"/>
                <a:gd name="T19" fmla="*/ 19 h 294"/>
                <a:gd name="T20" fmla="*/ 18 w 238"/>
                <a:gd name="T21" fmla="*/ 32 h 294"/>
                <a:gd name="T22" fmla="*/ 18 w 238"/>
                <a:gd name="T23" fmla="*/ 262 h 294"/>
                <a:gd name="T24" fmla="*/ 32 w 238"/>
                <a:gd name="T25" fmla="*/ 276 h 294"/>
                <a:gd name="T26" fmla="*/ 206 w 238"/>
                <a:gd name="T27" fmla="*/ 276 h 294"/>
                <a:gd name="T28" fmla="*/ 220 w 238"/>
                <a:gd name="T29" fmla="*/ 262 h 294"/>
                <a:gd name="T30" fmla="*/ 220 w 238"/>
                <a:gd name="T31" fmla="*/ 116 h 294"/>
                <a:gd name="T32" fmla="*/ 121 w 238"/>
                <a:gd name="T33" fmla="*/ 19 h 294"/>
                <a:gd name="T34" fmla="*/ 32 w 238"/>
                <a:gd name="T35" fmla="*/ 1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294">
                  <a:moveTo>
                    <a:pt x="206" y="294"/>
                  </a:moveTo>
                  <a:cubicBezTo>
                    <a:pt x="32" y="294"/>
                    <a:pt x="32" y="294"/>
                    <a:pt x="32" y="294"/>
                  </a:cubicBezTo>
                  <a:cubicBezTo>
                    <a:pt x="14" y="294"/>
                    <a:pt x="0" y="280"/>
                    <a:pt x="0" y="262"/>
                  </a:cubicBezTo>
                  <a:cubicBezTo>
                    <a:pt x="0" y="32"/>
                    <a:pt x="0" y="32"/>
                    <a:pt x="0" y="32"/>
                  </a:cubicBezTo>
                  <a:cubicBezTo>
                    <a:pt x="0" y="15"/>
                    <a:pt x="14" y="0"/>
                    <a:pt x="32" y="0"/>
                  </a:cubicBezTo>
                  <a:cubicBezTo>
                    <a:pt x="128" y="0"/>
                    <a:pt x="128" y="0"/>
                    <a:pt x="128" y="0"/>
                  </a:cubicBezTo>
                  <a:cubicBezTo>
                    <a:pt x="238" y="108"/>
                    <a:pt x="238" y="108"/>
                    <a:pt x="238" y="108"/>
                  </a:cubicBezTo>
                  <a:cubicBezTo>
                    <a:pt x="238" y="262"/>
                    <a:pt x="238" y="262"/>
                    <a:pt x="238" y="262"/>
                  </a:cubicBezTo>
                  <a:cubicBezTo>
                    <a:pt x="238" y="280"/>
                    <a:pt x="224" y="294"/>
                    <a:pt x="206" y="294"/>
                  </a:cubicBezTo>
                  <a:close/>
                  <a:moveTo>
                    <a:pt x="32" y="19"/>
                  </a:moveTo>
                  <a:cubicBezTo>
                    <a:pt x="24" y="19"/>
                    <a:pt x="18" y="25"/>
                    <a:pt x="18" y="32"/>
                  </a:cubicBezTo>
                  <a:cubicBezTo>
                    <a:pt x="18" y="262"/>
                    <a:pt x="18" y="262"/>
                    <a:pt x="18" y="262"/>
                  </a:cubicBezTo>
                  <a:cubicBezTo>
                    <a:pt x="18" y="270"/>
                    <a:pt x="24" y="276"/>
                    <a:pt x="32" y="276"/>
                  </a:cubicBezTo>
                  <a:cubicBezTo>
                    <a:pt x="206" y="276"/>
                    <a:pt x="206" y="276"/>
                    <a:pt x="206" y="276"/>
                  </a:cubicBezTo>
                  <a:cubicBezTo>
                    <a:pt x="214" y="276"/>
                    <a:pt x="220" y="270"/>
                    <a:pt x="220" y="262"/>
                  </a:cubicBezTo>
                  <a:cubicBezTo>
                    <a:pt x="220" y="116"/>
                    <a:pt x="220" y="116"/>
                    <a:pt x="220" y="116"/>
                  </a:cubicBezTo>
                  <a:cubicBezTo>
                    <a:pt x="121" y="19"/>
                    <a:pt x="121" y="19"/>
                    <a:pt x="121" y="19"/>
                  </a:cubicBezTo>
                  <a:lnTo>
                    <a:pt x="3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0" name="Freeform 35"/>
            <p:cNvSpPr/>
            <p:nvPr/>
          </p:nvSpPr>
          <p:spPr bwMode="auto">
            <a:xfrm>
              <a:off x="6046788" y="5246688"/>
              <a:ext cx="177800" cy="33337"/>
            </a:xfrm>
            <a:custGeom>
              <a:avLst/>
              <a:gdLst>
                <a:gd name="T0" fmla="*/ 42 w 47"/>
                <a:gd name="T1" fmla="*/ 9 h 9"/>
                <a:gd name="T2" fmla="*/ 42 w 47"/>
                <a:gd name="T3" fmla="*/ 9 h 9"/>
                <a:gd name="T4" fmla="*/ 5 w 47"/>
                <a:gd name="T5" fmla="*/ 9 h 9"/>
                <a:gd name="T6" fmla="*/ 0 w 47"/>
                <a:gd name="T7" fmla="*/ 5 h 9"/>
                <a:gd name="T8" fmla="*/ 5 w 47"/>
                <a:gd name="T9" fmla="*/ 0 h 9"/>
                <a:gd name="T10" fmla="*/ 5 w 47"/>
                <a:gd name="T11" fmla="*/ 0 h 9"/>
                <a:gd name="T12" fmla="*/ 42 w 47"/>
                <a:gd name="T13" fmla="*/ 0 h 9"/>
                <a:gd name="T14" fmla="*/ 47 w 47"/>
                <a:gd name="T15" fmla="*/ 5 h 9"/>
                <a:gd name="T16" fmla="*/ 42 w 4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42" y="9"/>
                  </a:moveTo>
                  <a:cubicBezTo>
                    <a:pt x="42" y="9"/>
                    <a:pt x="42" y="9"/>
                    <a:pt x="42" y="9"/>
                  </a:cubicBezTo>
                  <a:cubicBezTo>
                    <a:pt x="5" y="9"/>
                    <a:pt x="5" y="9"/>
                    <a:pt x="5" y="9"/>
                  </a:cubicBezTo>
                  <a:cubicBezTo>
                    <a:pt x="2" y="9"/>
                    <a:pt x="0" y="7"/>
                    <a:pt x="0" y="5"/>
                  </a:cubicBezTo>
                  <a:cubicBezTo>
                    <a:pt x="0" y="2"/>
                    <a:pt x="2" y="0"/>
                    <a:pt x="5" y="0"/>
                  </a:cubicBezTo>
                  <a:cubicBezTo>
                    <a:pt x="5" y="0"/>
                    <a:pt x="5" y="0"/>
                    <a:pt x="5" y="0"/>
                  </a:cubicBezTo>
                  <a:cubicBezTo>
                    <a:pt x="42" y="0"/>
                    <a:pt x="42" y="0"/>
                    <a:pt x="42" y="0"/>
                  </a:cubicBezTo>
                  <a:cubicBezTo>
                    <a:pt x="45" y="0"/>
                    <a:pt x="47" y="2"/>
                    <a:pt x="47" y="5"/>
                  </a:cubicBezTo>
                  <a:cubicBezTo>
                    <a:pt x="47" y="7"/>
                    <a:pt x="45" y="9"/>
                    <a:pt x="4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Freeform 36"/>
            <p:cNvSpPr/>
            <p:nvPr/>
          </p:nvSpPr>
          <p:spPr bwMode="auto">
            <a:xfrm>
              <a:off x="6251576" y="5246688"/>
              <a:ext cx="220663" cy="33337"/>
            </a:xfrm>
            <a:custGeom>
              <a:avLst/>
              <a:gdLst>
                <a:gd name="T0" fmla="*/ 54 w 58"/>
                <a:gd name="T1" fmla="*/ 9 h 9"/>
                <a:gd name="T2" fmla="*/ 54 w 58"/>
                <a:gd name="T3" fmla="*/ 9 h 9"/>
                <a:gd name="T4" fmla="*/ 5 w 58"/>
                <a:gd name="T5" fmla="*/ 9 h 9"/>
                <a:gd name="T6" fmla="*/ 0 w 58"/>
                <a:gd name="T7" fmla="*/ 5 h 9"/>
                <a:gd name="T8" fmla="*/ 5 w 58"/>
                <a:gd name="T9" fmla="*/ 0 h 9"/>
                <a:gd name="T10" fmla="*/ 5 w 58"/>
                <a:gd name="T11" fmla="*/ 0 h 9"/>
                <a:gd name="T12" fmla="*/ 54 w 58"/>
                <a:gd name="T13" fmla="*/ 0 h 9"/>
                <a:gd name="T14" fmla="*/ 58 w 58"/>
                <a:gd name="T15" fmla="*/ 5 h 9"/>
                <a:gd name="T16" fmla="*/ 54 w 5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9">
                  <a:moveTo>
                    <a:pt x="54" y="9"/>
                  </a:moveTo>
                  <a:cubicBezTo>
                    <a:pt x="54" y="9"/>
                    <a:pt x="54" y="9"/>
                    <a:pt x="54" y="9"/>
                  </a:cubicBezTo>
                  <a:cubicBezTo>
                    <a:pt x="5" y="9"/>
                    <a:pt x="5" y="9"/>
                    <a:pt x="5" y="9"/>
                  </a:cubicBezTo>
                  <a:cubicBezTo>
                    <a:pt x="2" y="9"/>
                    <a:pt x="0" y="7"/>
                    <a:pt x="0" y="5"/>
                  </a:cubicBezTo>
                  <a:cubicBezTo>
                    <a:pt x="0" y="2"/>
                    <a:pt x="2" y="0"/>
                    <a:pt x="5" y="0"/>
                  </a:cubicBezTo>
                  <a:cubicBezTo>
                    <a:pt x="5" y="0"/>
                    <a:pt x="5" y="0"/>
                    <a:pt x="5" y="0"/>
                  </a:cubicBezTo>
                  <a:cubicBezTo>
                    <a:pt x="54" y="0"/>
                    <a:pt x="54" y="0"/>
                    <a:pt x="54" y="0"/>
                  </a:cubicBezTo>
                  <a:cubicBezTo>
                    <a:pt x="56" y="0"/>
                    <a:pt x="58" y="2"/>
                    <a:pt x="58" y="5"/>
                  </a:cubicBezTo>
                  <a:cubicBezTo>
                    <a:pt x="58" y="7"/>
                    <a:pt x="56" y="9"/>
                    <a:pt x="5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Freeform 37"/>
            <p:cNvSpPr/>
            <p:nvPr/>
          </p:nvSpPr>
          <p:spPr bwMode="auto">
            <a:xfrm>
              <a:off x="6505576" y="5246688"/>
              <a:ext cx="100013" cy="33337"/>
            </a:xfrm>
            <a:custGeom>
              <a:avLst/>
              <a:gdLst>
                <a:gd name="T0" fmla="*/ 22 w 26"/>
                <a:gd name="T1" fmla="*/ 9 h 9"/>
                <a:gd name="T2" fmla="*/ 22 w 26"/>
                <a:gd name="T3" fmla="*/ 9 h 9"/>
                <a:gd name="T4" fmla="*/ 4 w 26"/>
                <a:gd name="T5" fmla="*/ 9 h 9"/>
                <a:gd name="T6" fmla="*/ 0 w 26"/>
                <a:gd name="T7" fmla="*/ 5 h 9"/>
                <a:gd name="T8" fmla="*/ 4 w 26"/>
                <a:gd name="T9" fmla="*/ 0 h 9"/>
                <a:gd name="T10" fmla="*/ 4 w 26"/>
                <a:gd name="T11" fmla="*/ 0 h 9"/>
                <a:gd name="T12" fmla="*/ 22 w 26"/>
                <a:gd name="T13" fmla="*/ 0 h 9"/>
                <a:gd name="T14" fmla="*/ 26 w 26"/>
                <a:gd name="T15" fmla="*/ 5 h 9"/>
                <a:gd name="T16" fmla="*/ 22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2" y="9"/>
                  </a:moveTo>
                  <a:cubicBezTo>
                    <a:pt x="22" y="9"/>
                    <a:pt x="22" y="9"/>
                    <a:pt x="22" y="9"/>
                  </a:cubicBezTo>
                  <a:cubicBezTo>
                    <a:pt x="4" y="9"/>
                    <a:pt x="4" y="9"/>
                    <a:pt x="4" y="9"/>
                  </a:cubicBezTo>
                  <a:cubicBezTo>
                    <a:pt x="2" y="9"/>
                    <a:pt x="0" y="7"/>
                    <a:pt x="0" y="5"/>
                  </a:cubicBezTo>
                  <a:cubicBezTo>
                    <a:pt x="0" y="2"/>
                    <a:pt x="2" y="0"/>
                    <a:pt x="4" y="0"/>
                  </a:cubicBezTo>
                  <a:cubicBezTo>
                    <a:pt x="4" y="0"/>
                    <a:pt x="4" y="0"/>
                    <a:pt x="4" y="0"/>
                  </a:cubicBezTo>
                  <a:cubicBezTo>
                    <a:pt x="22" y="0"/>
                    <a:pt x="22" y="0"/>
                    <a:pt x="22" y="0"/>
                  </a:cubicBezTo>
                  <a:cubicBezTo>
                    <a:pt x="24" y="0"/>
                    <a:pt x="26" y="2"/>
                    <a:pt x="26" y="5"/>
                  </a:cubicBezTo>
                  <a:cubicBezTo>
                    <a:pt x="26" y="7"/>
                    <a:pt x="24" y="9"/>
                    <a:pt x="2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3" name="Freeform 38"/>
            <p:cNvSpPr/>
            <p:nvPr/>
          </p:nvSpPr>
          <p:spPr bwMode="auto">
            <a:xfrm>
              <a:off x="6046788" y="5337175"/>
              <a:ext cx="103188" cy="33337"/>
            </a:xfrm>
            <a:custGeom>
              <a:avLst/>
              <a:gdLst>
                <a:gd name="T0" fmla="*/ 23 w 27"/>
                <a:gd name="T1" fmla="*/ 9 h 9"/>
                <a:gd name="T2" fmla="*/ 5 w 27"/>
                <a:gd name="T3" fmla="*/ 9 h 9"/>
                <a:gd name="T4" fmla="*/ 0 w 27"/>
                <a:gd name="T5" fmla="*/ 4 h 9"/>
                <a:gd name="T6" fmla="*/ 5 w 27"/>
                <a:gd name="T7" fmla="*/ 0 h 9"/>
                <a:gd name="T8" fmla="*/ 23 w 27"/>
                <a:gd name="T9" fmla="*/ 0 h 9"/>
                <a:gd name="T10" fmla="*/ 27 w 27"/>
                <a:gd name="T11" fmla="*/ 4 h 9"/>
                <a:gd name="T12" fmla="*/ 23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3" y="9"/>
                  </a:moveTo>
                  <a:cubicBezTo>
                    <a:pt x="5" y="9"/>
                    <a:pt x="5" y="9"/>
                    <a:pt x="5" y="9"/>
                  </a:cubicBezTo>
                  <a:cubicBezTo>
                    <a:pt x="2" y="9"/>
                    <a:pt x="0" y="7"/>
                    <a:pt x="0" y="4"/>
                  </a:cubicBezTo>
                  <a:cubicBezTo>
                    <a:pt x="0" y="2"/>
                    <a:pt x="2" y="0"/>
                    <a:pt x="5" y="0"/>
                  </a:cubicBezTo>
                  <a:cubicBezTo>
                    <a:pt x="23" y="0"/>
                    <a:pt x="23" y="0"/>
                    <a:pt x="23" y="0"/>
                  </a:cubicBezTo>
                  <a:cubicBezTo>
                    <a:pt x="25" y="0"/>
                    <a:pt x="27" y="2"/>
                    <a:pt x="27" y="4"/>
                  </a:cubicBezTo>
                  <a:cubicBezTo>
                    <a:pt x="27" y="7"/>
                    <a:pt x="25" y="9"/>
                    <a:pt x="2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Freeform 39"/>
            <p:cNvSpPr/>
            <p:nvPr/>
          </p:nvSpPr>
          <p:spPr bwMode="auto">
            <a:xfrm>
              <a:off x="6186488" y="5337175"/>
              <a:ext cx="179388" cy="33337"/>
            </a:xfrm>
            <a:custGeom>
              <a:avLst/>
              <a:gdLst>
                <a:gd name="T0" fmla="*/ 42 w 47"/>
                <a:gd name="T1" fmla="*/ 9 h 9"/>
                <a:gd name="T2" fmla="*/ 5 w 47"/>
                <a:gd name="T3" fmla="*/ 9 h 9"/>
                <a:gd name="T4" fmla="*/ 0 w 47"/>
                <a:gd name="T5" fmla="*/ 4 h 9"/>
                <a:gd name="T6" fmla="*/ 5 w 47"/>
                <a:gd name="T7" fmla="*/ 0 h 9"/>
                <a:gd name="T8" fmla="*/ 42 w 47"/>
                <a:gd name="T9" fmla="*/ 0 h 9"/>
                <a:gd name="T10" fmla="*/ 47 w 47"/>
                <a:gd name="T11" fmla="*/ 4 h 9"/>
                <a:gd name="T12" fmla="*/ 42 w 4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7" h="9">
                  <a:moveTo>
                    <a:pt x="42" y="9"/>
                  </a:moveTo>
                  <a:cubicBezTo>
                    <a:pt x="5" y="9"/>
                    <a:pt x="5" y="9"/>
                    <a:pt x="5" y="9"/>
                  </a:cubicBezTo>
                  <a:cubicBezTo>
                    <a:pt x="2" y="9"/>
                    <a:pt x="0" y="7"/>
                    <a:pt x="0" y="4"/>
                  </a:cubicBezTo>
                  <a:cubicBezTo>
                    <a:pt x="0" y="2"/>
                    <a:pt x="2" y="0"/>
                    <a:pt x="5" y="0"/>
                  </a:cubicBezTo>
                  <a:cubicBezTo>
                    <a:pt x="42" y="0"/>
                    <a:pt x="42" y="0"/>
                    <a:pt x="42" y="0"/>
                  </a:cubicBezTo>
                  <a:cubicBezTo>
                    <a:pt x="45" y="0"/>
                    <a:pt x="47" y="2"/>
                    <a:pt x="47" y="4"/>
                  </a:cubicBezTo>
                  <a:cubicBezTo>
                    <a:pt x="47" y="7"/>
                    <a:pt x="45" y="9"/>
                    <a:pt x="4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5" name="Freeform 40"/>
            <p:cNvSpPr/>
            <p:nvPr/>
          </p:nvSpPr>
          <p:spPr bwMode="auto">
            <a:xfrm>
              <a:off x="6399213" y="5337175"/>
              <a:ext cx="209550" cy="33337"/>
            </a:xfrm>
            <a:custGeom>
              <a:avLst/>
              <a:gdLst>
                <a:gd name="T0" fmla="*/ 50 w 55"/>
                <a:gd name="T1" fmla="*/ 9 h 9"/>
                <a:gd name="T2" fmla="*/ 5 w 55"/>
                <a:gd name="T3" fmla="*/ 9 h 9"/>
                <a:gd name="T4" fmla="*/ 0 w 55"/>
                <a:gd name="T5" fmla="*/ 4 h 9"/>
                <a:gd name="T6" fmla="*/ 5 w 55"/>
                <a:gd name="T7" fmla="*/ 0 h 9"/>
                <a:gd name="T8" fmla="*/ 50 w 55"/>
                <a:gd name="T9" fmla="*/ 0 h 9"/>
                <a:gd name="T10" fmla="*/ 55 w 55"/>
                <a:gd name="T11" fmla="*/ 4 h 9"/>
                <a:gd name="T12" fmla="*/ 50 w 5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5" h="9">
                  <a:moveTo>
                    <a:pt x="50" y="9"/>
                  </a:moveTo>
                  <a:cubicBezTo>
                    <a:pt x="5" y="9"/>
                    <a:pt x="5" y="9"/>
                    <a:pt x="5" y="9"/>
                  </a:cubicBezTo>
                  <a:cubicBezTo>
                    <a:pt x="3" y="9"/>
                    <a:pt x="0" y="7"/>
                    <a:pt x="0" y="4"/>
                  </a:cubicBezTo>
                  <a:cubicBezTo>
                    <a:pt x="0" y="2"/>
                    <a:pt x="3" y="0"/>
                    <a:pt x="5" y="0"/>
                  </a:cubicBezTo>
                  <a:cubicBezTo>
                    <a:pt x="50" y="0"/>
                    <a:pt x="50" y="0"/>
                    <a:pt x="50" y="0"/>
                  </a:cubicBezTo>
                  <a:cubicBezTo>
                    <a:pt x="53" y="0"/>
                    <a:pt x="55" y="2"/>
                    <a:pt x="55" y="4"/>
                  </a:cubicBezTo>
                  <a:cubicBezTo>
                    <a:pt x="55" y="7"/>
                    <a:pt x="53" y="9"/>
                    <a:pt x="5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Freeform 41"/>
            <p:cNvSpPr/>
            <p:nvPr/>
          </p:nvSpPr>
          <p:spPr bwMode="auto">
            <a:xfrm>
              <a:off x="6046788" y="5438775"/>
              <a:ext cx="212725" cy="34925"/>
            </a:xfrm>
            <a:custGeom>
              <a:avLst/>
              <a:gdLst>
                <a:gd name="T0" fmla="*/ 52 w 56"/>
                <a:gd name="T1" fmla="*/ 9 h 9"/>
                <a:gd name="T2" fmla="*/ 5 w 56"/>
                <a:gd name="T3" fmla="*/ 9 h 9"/>
                <a:gd name="T4" fmla="*/ 0 w 56"/>
                <a:gd name="T5" fmla="*/ 4 h 9"/>
                <a:gd name="T6" fmla="*/ 5 w 56"/>
                <a:gd name="T7" fmla="*/ 0 h 9"/>
                <a:gd name="T8" fmla="*/ 52 w 56"/>
                <a:gd name="T9" fmla="*/ 0 h 9"/>
                <a:gd name="T10" fmla="*/ 56 w 56"/>
                <a:gd name="T11" fmla="*/ 4 h 9"/>
                <a:gd name="T12" fmla="*/ 52 w 5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6" h="9">
                  <a:moveTo>
                    <a:pt x="52" y="9"/>
                  </a:moveTo>
                  <a:cubicBezTo>
                    <a:pt x="5" y="9"/>
                    <a:pt x="5" y="9"/>
                    <a:pt x="5" y="9"/>
                  </a:cubicBezTo>
                  <a:cubicBezTo>
                    <a:pt x="2" y="9"/>
                    <a:pt x="0" y="7"/>
                    <a:pt x="0" y="4"/>
                  </a:cubicBezTo>
                  <a:cubicBezTo>
                    <a:pt x="0" y="2"/>
                    <a:pt x="2" y="0"/>
                    <a:pt x="5" y="0"/>
                  </a:cubicBezTo>
                  <a:cubicBezTo>
                    <a:pt x="52" y="0"/>
                    <a:pt x="52" y="0"/>
                    <a:pt x="52" y="0"/>
                  </a:cubicBezTo>
                  <a:cubicBezTo>
                    <a:pt x="54" y="0"/>
                    <a:pt x="56" y="2"/>
                    <a:pt x="56" y="4"/>
                  </a:cubicBezTo>
                  <a:cubicBezTo>
                    <a:pt x="56" y="7"/>
                    <a:pt x="54" y="9"/>
                    <a:pt x="5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Freeform 42"/>
            <p:cNvSpPr/>
            <p:nvPr/>
          </p:nvSpPr>
          <p:spPr bwMode="auto">
            <a:xfrm>
              <a:off x="6297613" y="5438775"/>
              <a:ext cx="207963" cy="34925"/>
            </a:xfrm>
            <a:custGeom>
              <a:avLst/>
              <a:gdLst>
                <a:gd name="T0" fmla="*/ 50 w 55"/>
                <a:gd name="T1" fmla="*/ 9 h 9"/>
                <a:gd name="T2" fmla="*/ 5 w 55"/>
                <a:gd name="T3" fmla="*/ 9 h 9"/>
                <a:gd name="T4" fmla="*/ 0 w 55"/>
                <a:gd name="T5" fmla="*/ 4 h 9"/>
                <a:gd name="T6" fmla="*/ 5 w 55"/>
                <a:gd name="T7" fmla="*/ 0 h 9"/>
                <a:gd name="T8" fmla="*/ 50 w 55"/>
                <a:gd name="T9" fmla="*/ 0 h 9"/>
                <a:gd name="T10" fmla="*/ 55 w 55"/>
                <a:gd name="T11" fmla="*/ 4 h 9"/>
                <a:gd name="T12" fmla="*/ 50 w 5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5" h="9">
                  <a:moveTo>
                    <a:pt x="50" y="9"/>
                  </a:moveTo>
                  <a:cubicBezTo>
                    <a:pt x="5" y="9"/>
                    <a:pt x="5" y="9"/>
                    <a:pt x="5" y="9"/>
                  </a:cubicBezTo>
                  <a:cubicBezTo>
                    <a:pt x="2" y="9"/>
                    <a:pt x="0" y="7"/>
                    <a:pt x="0" y="4"/>
                  </a:cubicBezTo>
                  <a:cubicBezTo>
                    <a:pt x="0" y="2"/>
                    <a:pt x="2" y="0"/>
                    <a:pt x="5" y="0"/>
                  </a:cubicBezTo>
                  <a:cubicBezTo>
                    <a:pt x="50" y="0"/>
                    <a:pt x="50" y="0"/>
                    <a:pt x="50" y="0"/>
                  </a:cubicBezTo>
                  <a:cubicBezTo>
                    <a:pt x="53" y="0"/>
                    <a:pt x="55" y="2"/>
                    <a:pt x="55" y="4"/>
                  </a:cubicBezTo>
                  <a:cubicBezTo>
                    <a:pt x="55" y="7"/>
                    <a:pt x="53" y="9"/>
                    <a:pt x="5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8" name="Freeform 43"/>
            <p:cNvSpPr/>
            <p:nvPr/>
          </p:nvSpPr>
          <p:spPr bwMode="auto">
            <a:xfrm>
              <a:off x="6540501" y="5438775"/>
              <a:ext cx="65088" cy="34925"/>
            </a:xfrm>
            <a:custGeom>
              <a:avLst/>
              <a:gdLst>
                <a:gd name="T0" fmla="*/ 13 w 17"/>
                <a:gd name="T1" fmla="*/ 9 h 9"/>
                <a:gd name="T2" fmla="*/ 5 w 17"/>
                <a:gd name="T3" fmla="*/ 9 h 9"/>
                <a:gd name="T4" fmla="*/ 0 w 17"/>
                <a:gd name="T5" fmla="*/ 4 h 9"/>
                <a:gd name="T6" fmla="*/ 5 w 17"/>
                <a:gd name="T7" fmla="*/ 0 h 9"/>
                <a:gd name="T8" fmla="*/ 13 w 17"/>
                <a:gd name="T9" fmla="*/ 0 h 9"/>
                <a:gd name="T10" fmla="*/ 17 w 17"/>
                <a:gd name="T11" fmla="*/ 4 h 9"/>
                <a:gd name="T12" fmla="*/ 13 w 1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13" y="9"/>
                  </a:moveTo>
                  <a:cubicBezTo>
                    <a:pt x="5" y="9"/>
                    <a:pt x="5" y="9"/>
                    <a:pt x="5" y="9"/>
                  </a:cubicBezTo>
                  <a:cubicBezTo>
                    <a:pt x="2" y="9"/>
                    <a:pt x="0" y="7"/>
                    <a:pt x="0" y="4"/>
                  </a:cubicBezTo>
                  <a:cubicBezTo>
                    <a:pt x="0" y="2"/>
                    <a:pt x="2" y="0"/>
                    <a:pt x="5" y="0"/>
                  </a:cubicBezTo>
                  <a:cubicBezTo>
                    <a:pt x="13" y="0"/>
                    <a:pt x="13" y="0"/>
                    <a:pt x="13" y="0"/>
                  </a:cubicBezTo>
                  <a:cubicBezTo>
                    <a:pt x="15" y="0"/>
                    <a:pt x="17" y="2"/>
                    <a:pt x="17" y="4"/>
                  </a:cubicBezTo>
                  <a:cubicBezTo>
                    <a:pt x="17" y="7"/>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9" name="Freeform 44"/>
            <p:cNvSpPr/>
            <p:nvPr/>
          </p:nvSpPr>
          <p:spPr bwMode="auto">
            <a:xfrm>
              <a:off x="6046788" y="5522913"/>
              <a:ext cx="103188" cy="38100"/>
            </a:xfrm>
            <a:custGeom>
              <a:avLst/>
              <a:gdLst>
                <a:gd name="T0" fmla="*/ 23 w 27"/>
                <a:gd name="T1" fmla="*/ 10 h 10"/>
                <a:gd name="T2" fmla="*/ 5 w 27"/>
                <a:gd name="T3" fmla="*/ 10 h 10"/>
                <a:gd name="T4" fmla="*/ 0 w 27"/>
                <a:gd name="T5" fmla="*/ 5 h 10"/>
                <a:gd name="T6" fmla="*/ 5 w 27"/>
                <a:gd name="T7" fmla="*/ 0 h 10"/>
                <a:gd name="T8" fmla="*/ 23 w 27"/>
                <a:gd name="T9" fmla="*/ 0 h 10"/>
                <a:gd name="T10" fmla="*/ 27 w 27"/>
                <a:gd name="T11" fmla="*/ 5 h 10"/>
                <a:gd name="T12" fmla="*/ 23 w 2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10"/>
                  </a:moveTo>
                  <a:cubicBezTo>
                    <a:pt x="5" y="10"/>
                    <a:pt x="5" y="10"/>
                    <a:pt x="5" y="10"/>
                  </a:cubicBezTo>
                  <a:cubicBezTo>
                    <a:pt x="2" y="10"/>
                    <a:pt x="0" y="8"/>
                    <a:pt x="0" y="5"/>
                  </a:cubicBezTo>
                  <a:cubicBezTo>
                    <a:pt x="0" y="2"/>
                    <a:pt x="2" y="0"/>
                    <a:pt x="5" y="0"/>
                  </a:cubicBezTo>
                  <a:cubicBezTo>
                    <a:pt x="23" y="0"/>
                    <a:pt x="23" y="0"/>
                    <a:pt x="23" y="0"/>
                  </a:cubicBezTo>
                  <a:cubicBezTo>
                    <a:pt x="25" y="0"/>
                    <a:pt x="27" y="2"/>
                    <a:pt x="27" y="5"/>
                  </a:cubicBezTo>
                  <a:cubicBezTo>
                    <a:pt x="27" y="8"/>
                    <a:pt x="25" y="10"/>
                    <a:pt x="2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0" name="Freeform 45"/>
            <p:cNvSpPr/>
            <p:nvPr/>
          </p:nvSpPr>
          <p:spPr bwMode="auto">
            <a:xfrm>
              <a:off x="6186488" y="5522913"/>
              <a:ext cx="160338" cy="38100"/>
            </a:xfrm>
            <a:custGeom>
              <a:avLst/>
              <a:gdLst>
                <a:gd name="T0" fmla="*/ 38 w 42"/>
                <a:gd name="T1" fmla="*/ 10 h 10"/>
                <a:gd name="T2" fmla="*/ 5 w 42"/>
                <a:gd name="T3" fmla="*/ 10 h 10"/>
                <a:gd name="T4" fmla="*/ 0 w 42"/>
                <a:gd name="T5" fmla="*/ 5 h 10"/>
                <a:gd name="T6" fmla="*/ 5 w 42"/>
                <a:gd name="T7" fmla="*/ 0 h 10"/>
                <a:gd name="T8" fmla="*/ 38 w 42"/>
                <a:gd name="T9" fmla="*/ 0 h 10"/>
                <a:gd name="T10" fmla="*/ 42 w 42"/>
                <a:gd name="T11" fmla="*/ 5 h 10"/>
                <a:gd name="T12" fmla="*/ 38 w 4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2" h="10">
                  <a:moveTo>
                    <a:pt x="38" y="10"/>
                  </a:moveTo>
                  <a:cubicBezTo>
                    <a:pt x="5" y="10"/>
                    <a:pt x="5" y="10"/>
                    <a:pt x="5" y="10"/>
                  </a:cubicBezTo>
                  <a:cubicBezTo>
                    <a:pt x="2" y="10"/>
                    <a:pt x="0" y="8"/>
                    <a:pt x="0" y="5"/>
                  </a:cubicBezTo>
                  <a:cubicBezTo>
                    <a:pt x="0" y="2"/>
                    <a:pt x="2" y="0"/>
                    <a:pt x="5" y="0"/>
                  </a:cubicBezTo>
                  <a:cubicBezTo>
                    <a:pt x="38" y="0"/>
                    <a:pt x="38" y="0"/>
                    <a:pt x="38" y="0"/>
                  </a:cubicBezTo>
                  <a:cubicBezTo>
                    <a:pt x="40" y="0"/>
                    <a:pt x="42" y="2"/>
                    <a:pt x="42" y="5"/>
                  </a:cubicBezTo>
                  <a:cubicBezTo>
                    <a:pt x="42" y="8"/>
                    <a:pt x="40" y="10"/>
                    <a:pt x="3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1" name="Freeform 46"/>
            <p:cNvSpPr>
              <a:spLocks noEditPoints="1"/>
            </p:cNvSpPr>
            <p:nvPr/>
          </p:nvSpPr>
          <p:spPr bwMode="auto">
            <a:xfrm>
              <a:off x="6342063" y="4665663"/>
              <a:ext cx="455613" cy="455612"/>
            </a:xfrm>
            <a:custGeom>
              <a:avLst/>
              <a:gdLst>
                <a:gd name="T0" fmla="*/ 120 w 120"/>
                <a:gd name="T1" fmla="*/ 120 h 120"/>
                <a:gd name="T2" fmla="*/ 28 w 120"/>
                <a:gd name="T3" fmla="*/ 120 h 120"/>
                <a:gd name="T4" fmla="*/ 0 w 120"/>
                <a:gd name="T5" fmla="*/ 90 h 120"/>
                <a:gd name="T6" fmla="*/ 1 w 120"/>
                <a:gd name="T7" fmla="*/ 0 h 120"/>
                <a:gd name="T8" fmla="*/ 120 w 120"/>
                <a:gd name="T9" fmla="*/ 120 h 120"/>
                <a:gd name="T10" fmla="*/ 9 w 120"/>
                <a:gd name="T11" fmla="*/ 19 h 120"/>
                <a:gd name="T12" fmla="*/ 8 w 120"/>
                <a:gd name="T13" fmla="*/ 90 h 120"/>
                <a:gd name="T14" fmla="*/ 28 w 120"/>
                <a:gd name="T15" fmla="*/ 112 h 120"/>
                <a:gd name="T16" fmla="*/ 101 w 120"/>
                <a:gd name="T17" fmla="*/ 112 h 120"/>
                <a:gd name="T18" fmla="*/ 9 w 120"/>
                <a:gd name="T19" fmla="*/ 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120" y="120"/>
                  </a:moveTo>
                  <a:cubicBezTo>
                    <a:pt x="28" y="120"/>
                    <a:pt x="28" y="120"/>
                    <a:pt x="28" y="120"/>
                  </a:cubicBezTo>
                  <a:cubicBezTo>
                    <a:pt x="12" y="120"/>
                    <a:pt x="0" y="107"/>
                    <a:pt x="0" y="90"/>
                  </a:cubicBezTo>
                  <a:cubicBezTo>
                    <a:pt x="1" y="0"/>
                    <a:pt x="1" y="0"/>
                    <a:pt x="1" y="0"/>
                  </a:cubicBezTo>
                  <a:lnTo>
                    <a:pt x="120" y="120"/>
                  </a:lnTo>
                  <a:close/>
                  <a:moveTo>
                    <a:pt x="9" y="19"/>
                  </a:moveTo>
                  <a:cubicBezTo>
                    <a:pt x="8" y="90"/>
                    <a:pt x="8" y="90"/>
                    <a:pt x="8" y="90"/>
                  </a:cubicBezTo>
                  <a:cubicBezTo>
                    <a:pt x="8" y="102"/>
                    <a:pt x="17" y="112"/>
                    <a:pt x="28" y="112"/>
                  </a:cubicBezTo>
                  <a:cubicBezTo>
                    <a:pt x="101" y="112"/>
                    <a:pt x="101" y="112"/>
                    <a:pt x="101" y="112"/>
                  </a:cubicBezTo>
                  <a:lnTo>
                    <a:pt x="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pPr>
              <a:endParaRPr kumimoji="0" lang="zh-CN" altLang="en-US" sz="180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cxnSp>
        <p:nvCxnSpPr>
          <p:cNvPr id="82" name="直接连接符 81"/>
          <p:cNvCxnSpPr>
            <a:stCxn id="83"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84" name="矩形 83"/>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28" y="5013206"/>
            <a:ext cx="9144728" cy="1844794"/>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p:cNvSpPr/>
          <p:nvPr/>
        </p:nvSpPr>
        <p:spPr>
          <a:xfrm>
            <a:off x="1901947" y="5127575"/>
            <a:ext cx="5339378" cy="369332"/>
          </a:xfrm>
          <a:prstGeom prst="rect">
            <a:avLst/>
          </a:prstGeom>
        </p:spPr>
        <p:txBody>
          <a:bodyPr wrap="square">
            <a:spAutoFit/>
          </a:bodyPr>
          <a:lstStyle/>
          <a:p>
            <a:pPr algn="ctr" defTabSz="121920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矩形 21"/>
          <p:cNvSpPr/>
          <p:nvPr/>
        </p:nvSpPr>
        <p:spPr>
          <a:xfrm>
            <a:off x="737464" y="5830113"/>
            <a:ext cx="7668344" cy="853375"/>
          </a:xfrm>
          <a:prstGeom prst="rect">
            <a:avLst/>
          </a:prstGeom>
        </p:spPr>
        <p:txBody>
          <a:bodyPr wrap="square">
            <a:spAutoFit/>
          </a:bodyPr>
          <a:lstStyle/>
          <a:p>
            <a:pPr algn="ctr" defTabSz="1219200" eaLnBrk="1" fontAlgn="auto" hangingPunct="1">
              <a:lnSpc>
                <a:spcPct val="130000"/>
              </a:lnSpc>
              <a:spcBef>
                <a:spcPts val="0"/>
              </a:spcBef>
              <a:spcAft>
                <a:spcPts val="0"/>
              </a:spcAft>
              <a:defRPr/>
            </a:pP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训练集正负样本可视化：</a:t>
            </a:r>
            <a:endPar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defTabSz="1219200" eaLnBrk="1" fontAlgn="auto" hangingPunct="1">
              <a:lnSpc>
                <a:spcPct val="130000"/>
              </a:lnSpc>
              <a:spcBef>
                <a:spcPts val="0"/>
              </a:spcBef>
              <a:spcAft>
                <a:spcPts val="0"/>
              </a:spcAft>
              <a:defRPr/>
            </a:pP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训练集中</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label</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取值范围 </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 1}, 1</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表示重复购买</a:t>
            </a:r>
            <a:r>
              <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0 </a:t>
            </a:r>
            <a:r>
              <a:rPr kumimoji="0" lang="zh-CN" altLang="en-US"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表示非重复购买。</a:t>
            </a:r>
            <a:endParaRPr kumimoji="0" lang="en-US" altLang="zh-CN" sz="2000"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3" name="直接连接符 22"/>
          <p:cNvCxnSpPr/>
          <p:nvPr/>
        </p:nvCxnSpPr>
        <p:spPr>
          <a:xfrm>
            <a:off x="1801733" y="5733256"/>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42" y="1026045"/>
            <a:ext cx="7764517" cy="3854447"/>
          </a:xfrm>
          <a:prstGeom prst="rect">
            <a:avLst/>
          </a:prstGeom>
        </p:spPr>
      </p:pic>
      <p:cxnSp>
        <p:nvCxnSpPr>
          <p:cNvPr id="25" name="直接连接符 24"/>
          <p:cNvCxnSpPr>
            <a:stCxn id="26"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7" name="矩形 26"/>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28" y="4682232"/>
            <a:ext cx="9144728" cy="2187625"/>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p:cNvSpPr/>
          <p:nvPr/>
        </p:nvSpPr>
        <p:spPr>
          <a:xfrm>
            <a:off x="1901947" y="4797842"/>
            <a:ext cx="5339378" cy="369332"/>
          </a:xfrm>
          <a:prstGeom prst="rect">
            <a:avLst/>
          </a:prstGeom>
        </p:spPr>
        <p:txBody>
          <a:bodyPr wrap="square">
            <a:spAutoFit/>
          </a:bodyPr>
          <a:lstStyle/>
          <a:p>
            <a:pPr algn="ctr" defTabSz="121920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矩形 21"/>
          <p:cNvSpPr/>
          <p:nvPr/>
        </p:nvSpPr>
        <p:spPr>
          <a:xfrm>
            <a:off x="737464" y="5500380"/>
            <a:ext cx="7668344" cy="1253485"/>
          </a:xfrm>
          <a:prstGeom prst="rect">
            <a:avLst/>
          </a:prstGeom>
        </p:spPr>
        <p:txBody>
          <a:bodyPr wrap="square">
            <a:spAutoFit/>
          </a:bodyPr>
          <a:lstStyle/>
          <a:p>
            <a:pPr algn="ctr" defTabSz="121920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读取用户信息数据，并与训练集数据进行合并；</a:t>
            </a:r>
          </a:p>
          <a:p>
            <a:pPr algn="ctr" defTabSz="121920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展示正负样本与用户性别的比例；</a:t>
            </a:r>
          </a:p>
          <a:p>
            <a:pPr algn="ctr" defTabSz="121920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顾客性别</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0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表示女性</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1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表示男性</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2 and NULL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表示未知</a:t>
            </a:r>
            <a:endPar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3" name="直接连接符 22"/>
          <p:cNvCxnSpPr/>
          <p:nvPr/>
        </p:nvCxnSpPr>
        <p:spPr>
          <a:xfrm>
            <a:off x="1801733" y="5403523"/>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5"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6" name="矩形 25"/>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99" y="938107"/>
            <a:ext cx="7846202" cy="3600107"/>
          </a:xfrm>
          <a:prstGeom prst="rect">
            <a:avLst/>
          </a:prstGeom>
        </p:spPr>
      </p:pic>
    </p:spTree>
  </p:cSld>
  <p:clrMapOvr>
    <a:masterClrMapping/>
  </p:clrMapOvr>
  <p:transition spd="med">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28" y="4682232"/>
            <a:ext cx="9144728" cy="2187625"/>
          </a:xfrm>
          <a:prstGeom prst="rect">
            <a:avLst/>
          </a:pr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20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p:cNvSpPr/>
          <p:nvPr/>
        </p:nvSpPr>
        <p:spPr>
          <a:xfrm>
            <a:off x="1901947" y="4797842"/>
            <a:ext cx="5339378" cy="369332"/>
          </a:xfrm>
          <a:prstGeom prst="rect">
            <a:avLst/>
          </a:prstGeom>
        </p:spPr>
        <p:txBody>
          <a:bodyPr wrap="square">
            <a:spAutoFit/>
          </a:bodyPr>
          <a:lstStyle/>
          <a:p>
            <a:pPr algn="ctr" defTabSz="1219200" eaLnBrk="1" fontAlgn="auto" hangingPunct="1">
              <a:spcBef>
                <a:spcPts val="0"/>
              </a:spcBef>
              <a:spcAft>
                <a:spcPts val="0"/>
              </a:spcAft>
              <a:defRPr/>
            </a:pPr>
            <a:r>
              <a:rPr kumimoji="0" lang="zh-CN" altLang="en-US"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数据可视化</a:t>
            </a:r>
            <a:endParaRPr kumimoji="0" lang="en-US" altLang="zh-CN" b="1" kern="0" dirty="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矩形 21"/>
          <p:cNvSpPr/>
          <p:nvPr/>
        </p:nvSpPr>
        <p:spPr>
          <a:xfrm>
            <a:off x="0" y="5500380"/>
            <a:ext cx="9144000" cy="1253485"/>
          </a:xfrm>
          <a:prstGeom prst="rect">
            <a:avLst/>
          </a:prstGeom>
        </p:spPr>
        <p:txBody>
          <a:bodyPr wrap="square">
            <a:spAutoFit/>
          </a:bodyPr>
          <a:lstStyle/>
          <a:p>
            <a:pPr algn="ctr" defTabSz="121920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展示正负样本与用户年龄段的比例；</a:t>
            </a:r>
          </a:p>
          <a:p>
            <a:pPr algn="ctr" defTabSz="1219200" eaLnBrk="1" fontAlgn="auto" hangingPunct="1">
              <a:lnSpc>
                <a:spcPct val="130000"/>
              </a:lnSpc>
              <a:spcBef>
                <a:spcPts val="0"/>
              </a:spcBef>
              <a:spcAft>
                <a:spcPts val="0"/>
              </a:spcAft>
              <a:defRPr/>
            </a:pP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顾客年龄范围</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 1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&lt;18; 2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[18,24]; 3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[25,29]; 4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[30,34]; 5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[35,39]; 6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 </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[40,49]; 7 and 8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a:t>
            </a:r>
            <a:r>
              <a:rPr kumimoji="0" lang="en-US" altLang="zh-CN"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&gt;= 50;0 and NULL </a:t>
            </a:r>
            <a:r>
              <a:rPr kumimoji="0" lang="zh-CN" altLang="en-US" sz="20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表示未知</a:t>
            </a:r>
          </a:p>
        </p:txBody>
      </p:sp>
      <p:cxnSp>
        <p:nvCxnSpPr>
          <p:cNvPr id="23" name="直接连接符 22"/>
          <p:cNvCxnSpPr/>
          <p:nvPr/>
        </p:nvCxnSpPr>
        <p:spPr>
          <a:xfrm>
            <a:off x="1801733" y="5403523"/>
            <a:ext cx="5539806" cy="0"/>
          </a:xfrm>
          <a:prstGeom prst="line">
            <a:avLst/>
          </a:prstGeom>
          <a:ln w="12700" cap="rnd">
            <a:solidFill>
              <a:schemeClr val="bg1"/>
            </a:solidFill>
            <a:round/>
            <a:tailEnd type="none" w="sm" len="sm"/>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5"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数据处理</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6" name="矩形 25"/>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03</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71" y="939600"/>
            <a:ext cx="7776458" cy="3591362"/>
          </a:xfrm>
          <a:prstGeom prst="rect">
            <a:avLst/>
          </a:prstGeom>
        </p:spPr>
      </p:pic>
    </p:spTree>
  </p:cSld>
  <p:clrMapOvr>
    <a:masterClrMapping/>
  </p:clrMapOvr>
  <p:transition spd="med">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7149" y="161299"/>
            <a:ext cx="649681" cy="400110"/>
          </a:xfrm>
          <a:prstGeom prst="rect">
            <a:avLst/>
          </a:prstGeom>
        </p:spPr>
        <p:txBody>
          <a:bodyPr wrap="square" anchor="ctr">
            <a:spAutoFit/>
          </a:bodyPr>
          <a:lstStyle/>
          <a:p>
            <a:pPr algn="ctr" eaLnBrk="1" fontAlgn="auto" hangingPunct="1">
              <a:spcBef>
                <a:spcPts val="0"/>
              </a:spcBef>
              <a:spcAft>
                <a:spcPts val="0"/>
              </a:spcAft>
              <a:defRPr/>
            </a:pPr>
            <a:r>
              <a:rPr kumimoji="0" lang="en-US" altLang="zh-CN" sz="2000"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04</a:t>
            </a:r>
          </a:p>
        </p:txBody>
      </p:sp>
      <p:cxnSp>
        <p:nvCxnSpPr>
          <p:cNvPr id="27" name="直接箭头连接符 26"/>
          <p:cNvCxnSpPr/>
          <p:nvPr/>
        </p:nvCxnSpPr>
        <p:spPr>
          <a:xfrm rot="5400000">
            <a:off x="-1435616" y="3428199"/>
            <a:ext cx="3708000" cy="1607"/>
          </a:xfrm>
          <a:prstGeom prst="straightConnector1">
            <a:avLst/>
          </a:prstGeom>
          <a:noFill/>
          <a:ln w="19050" cap="flat" cmpd="sng" algn="ctr">
            <a:solidFill>
              <a:schemeClr val="bg2">
                <a:lumMod val="25000"/>
              </a:schemeClr>
            </a:solidFill>
            <a:prstDash val="solid"/>
            <a:headEnd type="oval"/>
            <a:tailEnd type="oval"/>
          </a:ln>
          <a:effectLst/>
        </p:spPr>
      </p:cxnSp>
      <p:grpSp>
        <p:nvGrpSpPr>
          <p:cNvPr id="28" name="组合 27"/>
          <p:cNvGrpSpPr/>
          <p:nvPr/>
        </p:nvGrpSpPr>
        <p:grpSpPr>
          <a:xfrm>
            <a:off x="211198" y="1774958"/>
            <a:ext cx="8833959" cy="911976"/>
            <a:chOff x="808437" y="1649829"/>
            <a:chExt cx="9382190" cy="911976"/>
          </a:xfrm>
        </p:grpSpPr>
        <p:sp>
          <p:nvSpPr>
            <p:cNvPr id="29" name="Rectangle 1"/>
            <p:cNvSpPr>
              <a:spLocks noChangeArrowheads="1"/>
            </p:cNvSpPr>
            <p:nvPr/>
          </p:nvSpPr>
          <p:spPr bwMode="auto">
            <a:xfrm>
              <a:off x="1248901" y="1920410"/>
              <a:ext cx="1895029" cy="369332"/>
            </a:xfrm>
            <a:prstGeom prst="rect">
              <a:avLst/>
            </a:prstGeom>
            <a:noFill/>
            <a:ln w="9525">
              <a:noFill/>
              <a:miter lim="800000"/>
            </a:ln>
            <a:effectLst/>
          </p:spPr>
          <p:txBody>
            <a:bodyPr vert="horz" wrap="square" lIns="91440" tIns="45720" rIns="91440" bIns="45720" numCol="1" anchor="ctr" anchorCtr="0" compatLnSpc="1">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基于用户的特征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椭圆 29"/>
            <p:cNvSpPr/>
            <p:nvPr/>
          </p:nvSpPr>
          <p:spPr>
            <a:xfrm>
              <a:off x="808437" y="1890709"/>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defRPr/>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1" name="直接连接符 30"/>
            <p:cNvCxnSpPr/>
            <p:nvPr/>
          </p:nvCxnSpPr>
          <p:spPr>
            <a:xfrm>
              <a:off x="3143929" y="2106611"/>
              <a:ext cx="1117344" cy="0"/>
            </a:xfrm>
            <a:prstGeom prst="line">
              <a:avLst/>
            </a:prstGeom>
            <a:noFill/>
            <a:ln w="6350" cap="flat" cmpd="sng" algn="ctr">
              <a:solidFill>
                <a:srgbClr val="13548C"/>
              </a:solidFill>
              <a:prstDash val="solid"/>
            </a:ln>
            <a:effectLst/>
          </p:spPr>
        </p:cxnSp>
        <p:sp>
          <p:nvSpPr>
            <p:cNvPr id="32" name="矩形 31"/>
            <p:cNvSpPr/>
            <p:nvPr/>
          </p:nvSpPr>
          <p:spPr>
            <a:xfrm>
              <a:off x="4261273" y="1649829"/>
              <a:ext cx="5543144" cy="911976"/>
            </a:xfrm>
            <a:prstGeom prst="rect">
              <a:avLst/>
            </a:prstGeom>
            <a:solidFill>
              <a:schemeClr val="bg1"/>
            </a:solidFill>
            <a:ln w="6350" cap="flat" cmpd="sng" algn="ctr">
              <a:solidFill>
                <a:srgbClr val="13548C"/>
              </a:solidFill>
              <a:prstDash val="solid"/>
            </a:ln>
            <a:effectLst/>
          </p:spPr>
          <p:txBody>
            <a:bodyPr rtlCol="0" anchor="ctr"/>
            <a:lstStyle/>
            <a:p>
              <a:pPr algn="ctr" eaLnBrk="1" fontAlgn="auto" hangingPunct="1">
                <a:spcBef>
                  <a:spcPts val="0"/>
                </a:spcBef>
                <a:spcAft>
                  <a:spcPts val="0"/>
                </a:spcAft>
                <a:defRPr/>
              </a:pPr>
              <a:endParaRPr kumimoji="0" lang="zh-CN" altLang="en-US" sz="18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20"/>
            <p:cNvSpPr txBox="1"/>
            <p:nvPr/>
          </p:nvSpPr>
          <p:spPr>
            <a:xfrm>
              <a:off x="4404149" y="1872384"/>
              <a:ext cx="5786478" cy="417358"/>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分析用户自身的偏好及购物习惯</a:t>
              </a:r>
            </a:p>
          </p:txBody>
        </p:sp>
      </p:grpSp>
      <p:grpSp>
        <p:nvGrpSpPr>
          <p:cNvPr id="34" name="组合 33"/>
          <p:cNvGrpSpPr/>
          <p:nvPr/>
        </p:nvGrpSpPr>
        <p:grpSpPr>
          <a:xfrm>
            <a:off x="233109" y="3080063"/>
            <a:ext cx="8450801" cy="837560"/>
            <a:chOff x="829163" y="3016999"/>
            <a:chExt cx="8975254" cy="837560"/>
          </a:xfrm>
        </p:grpSpPr>
        <p:sp>
          <p:nvSpPr>
            <p:cNvPr id="35" name="椭圆 34"/>
            <p:cNvSpPr/>
            <p:nvPr/>
          </p:nvSpPr>
          <p:spPr>
            <a:xfrm>
              <a:off x="829163" y="3191817"/>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defRPr/>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6" name="直接连接符 35"/>
            <p:cNvCxnSpPr>
              <a:stCxn id="38" idx="3"/>
            </p:cNvCxnSpPr>
            <p:nvPr/>
          </p:nvCxnSpPr>
          <p:spPr>
            <a:xfrm>
              <a:off x="3143930" y="3435779"/>
              <a:ext cx="1117343" cy="794"/>
            </a:xfrm>
            <a:prstGeom prst="line">
              <a:avLst/>
            </a:prstGeom>
            <a:noFill/>
            <a:ln w="6350" cap="flat" cmpd="sng" algn="ctr">
              <a:solidFill>
                <a:srgbClr val="13548C"/>
              </a:solidFill>
              <a:prstDash val="solid"/>
            </a:ln>
            <a:effectLst/>
          </p:spPr>
        </p:cxnSp>
        <p:sp>
          <p:nvSpPr>
            <p:cNvPr id="37" name="矩形 36"/>
            <p:cNvSpPr/>
            <p:nvPr/>
          </p:nvSpPr>
          <p:spPr>
            <a:xfrm>
              <a:off x="4261273" y="3016999"/>
              <a:ext cx="5543144" cy="837560"/>
            </a:xfrm>
            <a:prstGeom prst="rect">
              <a:avLst/>
            </a:prstGeom>
            <a:noFill/>
            <a:ln w="6350" cap="flat" cmpd="sng" algn="ctr">
              <a:solidFill>
                <a:srgbClr val="13548C"/>
              </a:solidFill>
              <a:prstDash val="solid"/>
            </a:ln>
            <a:effectLst/>
          </p:spPr>
          <p:txBody>
            <a:bodyPr rtlCol="0" anchor="ctr"/>
            <a:lstStyle/>
            <a:p>
              <a:pPr algn="ctr" eaLnBrk="1" fontAlgn="auto" hangingPunct="1">
                <a:spcBef>
                  <a:spcPts val="0"/>
                </a:spcBef>
                <a:spcAft>
                  <a:spcPts val="0"/>
                </a:spcAft>
                <a:defRPr/>
              </a:pPr>
              <a:endParaRPr kumimoji="0" lang="zh-CN" altLang="en-US" sz="1800" kern="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Rectangle 1"/>
            <p:cNvSpPr>
              <a:spLocks noChangeArrowheads="1"/>
            </p:cNvSpPr>
            <p:nvPr/>
          </p:nvSpPr>
          <p:spPr bwMode="auto">
            <a:xfrm>
              <a:off x="1248902" y="3251113"/>
              <a:ext cx="1895029" cy="369332"/>
            </a:xfrm>
            <a:prstGeom prst="rect">
              <a:avLst/>
            </a:prstGeom>
            <a:noFill/>
            <a:ln w="9525">
              <a:noFill/>
              <a:miter lim="800000"/>
            </a:ln>
            <a:effectLst/>
          </p:spPr>
          <p:txBody>
            <a:bodyPr vert="horz" wrap="square" lIns="91440" tIns="45720" rIns="91440" bIns="45720" numCol="1" anchor="ctr" anchorCtr="0" compatLnSpc="1">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基于商户的特征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TextBox 20"/>
            <p:cNvSpPr txBox="1"/>
            <p:nvPr/>
          </p:nvSpPr>
          <p:spPr>
            <a:xfrm>
              <a:off x="4404150" y="3047050"/>
              <a:ext cx="5397724" cy="777457"/>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分析商户在当前市场的受欢迎程度及商户自身对忠实用户的吸引力</a:t>
              </a:r>
            </a:p>
          </p:txBody>
        </p:sp>
      </p:grpSp>
      <p:grpSp>
        <p:nvGrpSpPr>
          <p:cNvPr id="40" name="组合 39"/>
          <p:cNvGrpSpPr/>
          <p:nvPr/>
        </p:nvGrpSpPr>
        <p:grpSpPr>
          <a:xfrm>
            <a:off x="233109" y="4310753"/>
            <a:ext cx="8452407" cy="929202"/>
            <a:chOff x="830872" y="4185624"/>
            <a:chExt cx="8976960" cy="929202"/>
          </a:xfrm>
        </p:grpSpPr>
        <p:sp>
          <p:nvSpPr>
            <p:cNvPr id="41" name="椭圆 40"/>
            <p:cNvSpPr/>
            <p:nvPr/>
          </p:nvSpPr>
          <p:spPr>
            <a:xfrm>
              <a:off x="830872" y="4428091"/>
              <a:ext cx="458810" cy="432000"/>
            </a:xfrm>
            <a:prstGeom prst="ellipse">
              <a:avLst/>
            </a:prstGeom>
            <a:solidFill>
              <a:schemeClr val="bg1">
                <a:lumMod val="95000"/>
              </a:schemeClr>
            </a:solidFill>
            <a:ln w="25400" cap="flat" cmpd="sng" algn="ctr">
              <a:solidFill>
                <a:srgbClr val="13548C"/>
              </a:solidFill>
              <a:prstDash val="solid"/>
            </a:ln>
            <a:effectLst/>
          </p:spPr>
          <p:txBody>
            <a:bodyPr lIns="108000" rtlCol="0" anchor="ctr"/>
            <a:lstStyle/>
            <a:p>
              <a:pPr algn="ctr" eaLnBrk="1" fontAlgn="auto" hangingPunct="1">
                <a:spcBef>
                  <a:spcPts val="0"/>
                </a:spcBef>
                <a:spcAft>
                  <a:spcPts val="0"/>
                </a:spcAft>
              </a:pPr>
              <a:r>
                <a:rPr kumimoji="0" lang="en-US" altLang="zh-CN"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a:t>
              </a:r>
              <a:endParaRPr kumimoji="0" lang="zh-CN" altLang="en-US" sz="180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2" name="直接连接符 41"/>
            <p:cNvCxnSpPr/>
            <p:nvPr/>
          </p:nvCxnSpPr>
          <p:spPr>
            <a:xfrm>
              <a:off x="3701766" y="4651019"/>
              <a:ext cx="559507" cy="0"/>
            </a:xfrm>
            <a:prstGeom prst="line">
              <a:avLst/>
            </a:prstGeom>
            <a:noFill/>
            <a:ln w="6350" cap="flat" cmpd="sng" algn="ctr">
              <a:solidFill>
                <a:srgbClr val="13548C"/>
              </a:solidFill>
              <a:prstDash val="solid"/>
            </a:ln>
            <a:effectLst/>
          </p:spPr>
        </p:cxnSp>
        <p:sp>
          <p:nvSpPr>
            <p:cNvPr id="43" name="矩形 42"/>
            <p:cNvSpPr/>
            <p:nvPr/>
          </p:nvSpPr>
          <p:spPr>
            <a:xfrm>
              <a:off x="4261273" y="4185624"/>
              <a:ext cx="5546559" cy="929202"/>
            </a:xfrm>
            <a:prstGeom prst="rect">
              <a:avLst/>
            </a:prstGeom>
            <a:noFill/>
            <a:ln w="6350" cap="flat" cmpd="sng" algn="ctr">
              <a:solidFill>
                <a:srgbClr val="13548C"/>
              </a:solidFill>
              <a:prstDash val="solid"/>
            </a:ln>
            <a:effectLst/>
          </p:spPr>
          <p:txBody>
            <a:bodyPr rtlCol="0" anchor="ctr"/>
            <a:lstStyle/>
            <a:p>
              <a:pPr algn="ctr" eaLnBrk="1" fontAlgn="auto" hangingPunct="1">
                <a:spcBef>
                  <a:spcPts val="0"/>
                </a:spcBef>
                <a:spcAft>
                  <a:spcPts val="0"/>
                </a:spcAft>
              </a:pPr>
              <a:endParaRPr kumimoji="0" lang="zh-CN" altLang="en-US" sz="1800" kern="0">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Rectangle 1"/>
            <p:cNvSpPr>
              <a:spLocks noChangeArrowheads="1"/>
            </p:cNvSpPr>
            <p:nvPr/>
          </p:nvSpPr>
          <p:spPr bwMode="auto">
            <a:xfrm>
              <a:off x="1248902" y="4465559"/>
              <a:ext cx="2521953" cy="369332"/>
            </a:xfrm>
            <a:prstGeom prst="rect">
              <a:avLst/>
            </a:prstGeom>
            <a:noFill/>
            <a:ln w="9525">
              <a:noFill/>
              <a:miter lim="800000"/>
            </a:ln>
            <a:effectLst/>
          </p:spPr>
          <p:txBody>
            <a:bodyPr vert="horz" wrap="square" lIns="91440" tIns="45720" rIns="91440" bIns="45720" numCol="1" anchor="ctr" anchorCtr="0" compatLnSpc="1">
              <a:spAutoFit/>
            </a:bodyPr>
            <a:lstStyle/>
            <a:p>
              <a:pPr eaLnBrk="1" hangingPunct="1"/>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基于用户</a:t>
              </a:r>
              <a:r>
                <a:rPr kumimoji="0" lang="en-US" altLang="zh-CN" sz="18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8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商户的特征</a:t>
              </a:r>
              <a:endParaRPr kumimoji="0" lang="zh-CN" altLang="en-US" sz="180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TextBox 20"/>
            <p:cNvSpPr txBox="1"/>
            <p:nvPr/>
          </p:nvSpPr>
          <p:spPr>
            <a:xfrm>
              <a:off x="4404150" y="4253676"/>
              <a:ext cx="5399432" cy="777457"/>
            </a:xfrm>
            <a:prstGeom prst="rect">
              <a:avLst/>
            </a:prstGeom>
            <a:noFill/>
          </p:spPr>
          <p:txBody>
            <a:bodyPr wrap="square" rtlCol="0">
              <a:spAutoFit/>
            </a:bodyPr>
            <a:lstStyle/>
            <a:p>
              <a:pPr eaLnBrk="1" fontAlgn="auto" hangingPunct="1">
                <a:lnSpc>
                  <a:spcPct val="130000"/>
                </a:lnSpc>
                <a:spcBef>
                  <a:spcPts val="0"/>
                </a:spcBef>
                <a:spcAft>
                  <a:spcPts val="0"/>
                </a:spcAft>
                <a:defRPr/>
              </a:pPr>
              <a:r>
                <a:rPr kumimoji="0" lang="zh-CN" altLang="en-US" sz="1800"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分析给定用户及商户之间所形成的关系，以及得到更好的预测效果</a:t>
              </a:r>
            </a:p>
          </p:txBody>
        </p:sp>
      </p:grpSp>
      <p:cxnSp>
        <p:nvCxnSpPr>
          <p:cNvPr id="46" name="直接连接符 45"/>
          <p:cNvCxnSpPr>
            <a:stCxn id="47"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48" name="矩形 47"/>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788024" y="1169257"/>
            <a:ext cx="3499397" cy="5148000"/>
          </a:xfrm>
          <a:prstGeom prst="rect">
            <a:avLst/>
          </a:prstGeom>
        </p:spPr>
      </p:pic>
      <p:pic>
        <p:nvPicPr>
          <p:cNvPr id="10" name="图片 9"/>
          <p:cNvPicPr>
            <a:picLocks noChangeAspect="1"/>
          </p:cNvPicPr>
          <p:nvPr/>
        </p:nvPicPr>
        <p:blipFill>
          <a:blip r:embed="rId4"/>
          <a:stretch>
            <a:fillRect/>
          </a:stretch>
        </p:blipFill>
        <p:spPr>
          <a:xfrm>
            <a:off x="1015021" y="1169257"/>
            <a:ext cx="3389366" cy="5148000"/>
          </a:xfrm>
          <a:prstGeom prst="rect">
            <a:avLst/>
          </a:prstGeom>
        </p:spPr>
      </p:pic>
      <p:cxnSp>
        <p:nvCxnSpPr>
          <p:cNvPr id="11" name="直接连接符 10"/>
          <p:cNvCxnSpPr>
            <a:stCxn id="12"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6" name="矩形 15"/>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331435" y="245877"/>
            <a:ext cx="766" cy="230955"/>
          </a:xfrm>
          <a:prstGeom prst="line">
            <a:avLst/>
          </a:prstGeom>
          <a:ln w="12700" cap="rnd">
            <a:solidFill>
              <a:schemeClr val="tx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06" y="1196752"/>
            <a:ext cx="8328987" cy="4680513"/>
          </a:xfrm>
          <a:prstGeom prst="rect">
            <a:avLst/>
          </a:prstGeom>
        </p:spPr>
      </p:pic>
      <p:cxnSp>
        <p:nvCxnSpPr>
          <p:cNvPr id="8" name="直接连接符 7"/>
          <p:cNvCxnSpPr>
            <a:stCxn id="9"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特征提取</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0" name="矩形 9"/>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04</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推荐系统输入数据必须具备如下哪些要素</a:t>
            </a:r>
          </a:p>
        </p:txBody>
      </p:sp>
      <p:sp>
        <p:nvSpPr>
          <p:cNvPr id="7" name="TextBox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用户集合</a:t>
            </a:r>
          </a:p>
        </p:txBody>
      </p:sp>
      <p:sp>
        <p:nvSpPr>
          <p:cNvPr id="8" name="TextBox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项的集合</a:t>
            </a:r>
          </a:p>
        </p:txBody>
      </p:sp>
      <p:sp>
        <p:nvSpPr>
          <p:cNvPr id="9" name="TextBox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效用矩阵</a:t>
            </a:r>
          </a:p>
        </p:txBody>
      </p:sp>
      <p:sp>
        <p:nvSpPr>
          <p:cNvPr id="11" name="矩形 10"/>
          <p:cNvSpPr>
            <a:spLocks noChangeAspect="1"/>
          </p:cNvSpPr>
          <p:nvPr>
            <p:custDataLst>
              <p:tags r:id="rId6"/>
            </p:custDataLst>
          </p:nvPr>
        </p:nvSpPr>
        <p:spPr>
          <a:xfrm>
            <a:off x="1114425" y="28503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11"/>
          <p:cNvSpPr>
            <a:spLocks noChangeAspect="1"/>
          </p:cNvSpPr>
          <p:nvPr>
            <p:custDataLst>
              <p:tags r:id="rId7"/>
            </p:custDataLst>
          </p:nvPr>
        </p:nvSpPr>
        <p:spPr>
          <a:xfrm>
            <a:off x="1114425" y="370760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B</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a:spLocks noChangeAspect="1"/>
          </p:cNvSpPr>
          <p:nvPr>
            <p:custDataLst>
              <p:tags r:id="rId8"/>
            </p:custDataLst>
          </p:nvPr>
        </p:nvSpPr>
        <p:spPr>
          <a:xfrm>
            <a:off x="1114425" y="4564856"/>
            <a:ext cx="514350" cy="514350"/>
          </a:xfrm>
          <a:prstGeom prst="rect">
            <a:avLst/>
          </a:prstGeom>
          <a:solidFill>
            <a:srgbClr val="FF99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C</a:t>
            </a:r>
            <a:endPar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圆角矩形 14"/>
          <p:cNvSpPr/>
          <p:nvPr>
            <p:custDataLst>
              <p:tags r:id="rId9"/>
            </p:custDataLst>
          </p:nvPr>
        </p:nvSpPr>
        <p:spPr>
          <a:xfrm>
            <a:off x="6300192" y="5733256"/>
            <a:ext cx="1543050" cy="411480"/>
          </a:xfrm>
          <a:prstGeom prst="roundRect">
            <a:avLst/>
          </a:prstGeom>
          <a:gradFill flip="none" rotWithShape="1">
            <a:gsLst>
              <a:gs pos="0">
                <a:srgbClr val="13548C">
                  <a:shade val="30000"/>
                  <a:satMod val="115000"/>
                </a:srgbClr>
              </a:gs>
              <a:gs pos="50000">
                <a:srgbClr val="13548C">
                  <a:shade val="67500"/>
                  <a:satMod val="115000"/>
                </a:srgbClr>
              </a:gs>
              <a:gs pos="100000">
                <a:srgbClr val="13548C">
                  <a:shade val="100000"/>
                  <a:satMod val="115000"/>
                </a:srgbClr>
              </a:gs>
            </a:gsLst>
            <a:lin ang="16200000" scaled="1"/>
            <a:tileRect/>
          </a:gra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提交</a:t>
            </a:r>
          </a:p>
        </p:txBody>
      </p:sp>
      <p:grpSp>
        <p:nvGrpSpPr>
          <p:cNvPr id="20" name="组合 19"/>
          <p:cNvGrpSpPr/>
          <p:nvPr>
            <p:custDataLst>
              <p:tags r:id="rId10"/>
            </p:custDataLst>
          </p:nvPr>
        </p:nvGrpSpPr>
        <p:grpSpPr>
          <a:xfrm>
            <a:off x="0" y="0"/>
            <a:ext cx="9144000" cy="635000"/>
            <a:chOff x="0" y="0"/>
            <a:chExt cx="9144000" cy="635000"/>
          </a:xfrm>
        </p:grpSpPr>
        <p:sp>
          <p:nvSpPr>
            <p:cNvPr id="16" name="TitleBackground"/>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ColorBlock"/>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rPr>
                <a:t>多选题</a:t>
              </a:r>
            </a:p>
          </p:txBody>
        </p:sp>
        <p:sp>
          <p:nvSpPr>
            <p:cNvPr id="19" name="TipText"/>
            <p:cNvSpPr txBox="1"/>
            <p:nvPr>
              <p:custDataLst>
                <p:tags r:id="rId15"/>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a:solidFill>
                    <a:srgbClr val="808080"/>
                  </a:solidFill>
                  <a:latin typeface="Times New Roman" panose="02020603050405020304" pitchFamily="18" charset="0"/>
                  <a:ea typeface="微软雅黑" panose="020B0503020204020204" pitchFamily="34" charset="-122"/>
                  <a:sym typeface="Times New Roman" panose="02020603050405020304" pitchFamily="18" charset="0"/>
                </a:rPr>
                <a:t>分</a:t>
              </a:r>
            </a:p>
          </p:txBody>
        </p:sp>
      </p:grpSp>
      <p:pic>
        <p:nvPicPr>
          <p:cNvPr id="5" name="图片 4"/>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spd="med">
    <p:split orient="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35133" y="2491821"/>
            <a:ext cx="2635655" cy="2120068"/>
          </a:xfrm>
          <a:prstGeom prst="rect">
            <a:avLst/>
          </a:prstGeom>
        </p:spPr>
        <p:txBody>
          <a:bodyPr wrap="square" anchor="ctr">
            <a:spAutoFit/>
          </a:bodyPr>
          <a:lstStyle/>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LGBM</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XGBoost</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MLP</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GBDT</a:t>
            </a:r>
          </a:p>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RandomForest</a:t>
            </a:r>
            <a:endParaRPr kumimoji="0" lang="en-US" altLang="zh-CN"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9" name="直接连接符 8"/>
          <p:cNvCxnSpPr>
            <a:stCxn id="10"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模型训练</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1" name="矩形 10"/>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05</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矩形: 圆角 11"/>
          <p:cNvSpPr/>
          <p:nvPr/>
        </p:nvSpPr>
        <p:spPr>
          <a:xfrm>
            <a:off x="1187624" y="1656130"/>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基模型</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圆角 15"/>
          <p:cNvSpPr/>
          <p:nvPr/>
        </p:nvSpPr>
        <p:spPr>
          <a:xfrm>
            <a:off x="5204611" y="1656130"/>
            <a:ext cx="1512168" cy="476726"/>
          </a:xfrm>
          <a:prstGeom prst="roundRect">
            <a:avLst/>
          </a:prstGeom>
          <a:solidFill>
            <a:srgbClr val="13548C"/>
          </a:solidFill>
          <a:ln>
            <a:solidFill>
              <a:srgbClr val="13548C"/>
            </a:solidFill>
          </a:ln>
        </p:spPr>
        <p:txBody>
          <a:bodyPr wrap="square">
            <a:spAutoFit/>
          </a:bodyPr>
          <a:lstStyle/>
          <a:p>
            <a:pPr algn="ctr" eaLnBrk="1" fontAlgn="auto" hangingPunct="1">
              <a:spcBef>
                <a:spcPts val="0"/>
              </a:spcBef>
              <a:spcAft>
                <a:spcPts val="0"/>
              </a:spcAft>
            </a:pPr>
            <a:r>
              <a:rPr kumimoji="0" lang="zh-CN" altLang="en-US" sz="22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集成学习</a:t>
            </a:r>
            <a:endParaRPr kumimoji="0" lang="zh-CN" altLang="en-US" sz="22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5652120" y="2193802"/>
            <a:ext cx="2635655" cy="458074"/>
          </a:xfrm>
          <a:prstGeom prst="rect">
            <a:avLst/>
          </a:prstGeom>
        </p:spPr>
        <p:txBody>
          <a:bodyPr wrap="square" anchor="ctr">
            <a:spAutoFit/>
          </a:bodyPr>
          <a:lstStyle/>
          <a:p>
            <a:pPr marL="342900" indent="-342900" algn="just" eaLnBrk="1" fontAlgn="auto" hangingPunct="1">
              <a:lnSpc>
                <a:spcPct val="150000"/>
              </a:lnSpc>
              <a:spcBef>
                <a:spcPts val="0"/>
              </a:spcBef>
              <a:spcAft>
                <a:spcPts val="0"/>
              </a:spcAft>
              <a:buClr>
                <a:srgbClr val="13548C"/>
              </a:buClr>
              <a:buFont typeface="Arial" panose="020B0604020202020204" pitchFamily="34" charset="0"/>
              <a:buChar char="•"/>
              <a:defRPr/>
            </a:pPr>
            <a:r>
              <a:rPr kumimoji="0" lang="en-US" altLang="zh-CN">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GBM</a:t>
            </a:r>
          </a:p>
        </p:txBody>
      </p:sp>
    </p:spTree>
  </p:cSld>
  <p:clrMapOvr>
    <a:masterClrMapping/>
  </p:clrMapOvr>
  <p:transition spd="med">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7624" y="161299"/>
            <a:ext cx="649681" cy="400110"/>
          </a:xfrm>
          <a:prstGeom prst="rect">
            <a:avLst/>
          </a:prstGeom>
        </p:spPr>
        <p:txBody>
          <a:bodyPr wrap="square" anchor="ctr">
            <a:spAutoFit/>
          </a:bodyPr>
          <a:lstStyle/>
          <a:p>
            <a:pPr algn="ctr">
              <a:defRPr/>
            </a:pPr>
            <a:r>
              <a:rPr lang="en-US" altLang="zh-CN" sz="2000"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06</a:t>
            </a:r>
          </a:p>
        </p:txBody>
      </p:sp>
      <p:sp>
        <p:nvSpPr>
          <p:cNvPr id="10" name="矩形 9"/>
          <p:cNvSpPr/>
          <p:nvPr/>
        </p:nvSpPr>
        <p:spPr>
          <a:xfrm>
            <a:off x="7643633" y="3543403"/>
            <a:ext cx="646331" cy="1200329"/>
          </a:xfrm>
          <a:prstGeom prst="rect">
            <a:avLst/>
          </a:prstGeom>
        </p:spPr>
        <p:txBody>
          <a:bodyPr wrap="none">
            <a:spAutoFit/>
          </a:bodyPr>
          <a:lstStyle/>
          <a:p>
            <a:pPr eaLnBrk="1" fontAlgn="auto" hangingPunct="1">
              <a:spcBef>
                <a:spcPts val="0"/>
              </a:spcBef>
              <a:spcAft>
                <a:spcPts val="0"/>
              </a:spcAft>
            </a:pPr>
            <a:r>
              <a:rPr kumimoji="0" lang="en-US" altLang="zh-CN"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902376" y="1765346"/>
            <a:ext cx="646331" cy="1200329"/>
          </a:xfrm>
          <a:prstGeom prst="rect">
            <a:avLst/>
          </a:prstGeom>
        </p:spPr>
        <p:txBody>
          <a:bodyPr wrap="none">
            <a:spAutoFit/>
          </a:bodyPr>
          <a:lstStyle/>
          <a:p>
            <a:pPr eaLnBrk="1" fontAlgn="auto" hangingPunct="1">
              <a:spcBef>
                <a:spcPts val="0"/>
              </a:spcBef>
              <a:spcAft>
                <a:spcPts val="0"/>
              </a:spcAft>
            </a:pPr>
            <a:r>
              <a:rPr kumimoji="0" lang="en-US" altLang="zh-CN" sz="7200" b="1"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rPr>
              <a:t>“</a:t>
            </a:r>
            <a:endParaRPr kumimoji="0" lang="zh-CN" altLang="en-US" sz="1800" dirty="0">
              <a:solidFill>
                <a:srgbClr val="FF66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2" name="表格 11"/>
          <p:cNvGraphicFramePr>
            <a:graphicFrameLocks noGrp="1"/>
          </p:cNvGraphicFramePr>
          <p:nvPr/>
        </p:nvGraphicFramePr>
        <p:xfrm>
          <a:off x="1548707" y="2365510"/>
          <a:ext cx="6096000" cy="120033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00165">
                <a:tc>
                  <a:txBody>
                    <a:bodyPr/>
                    <a:lstStyle/>
                    <a:p>
                      <a:pPr algn="ct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train</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test</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final</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rgbClr val="13548C"/>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3548C"/>
                    </a:solidFill>
                  </a:tcPr>
                </a:tc>
                <a:extLst>
                  <a:ext uri="{0D108BD9-81ED-4DB2-BD59-A6C34878D82A}">
                    <a16:rowId xmlns:a16="http://schemas.microsoft.com/office/drawing/2014/main" val="10000"/>
                  </a:ext>
                </a:extLst>
              </a:tr>
              <a:tr h="600165">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AUC</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rgbClr val="13548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0.7112</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0.6731</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0.6775</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rgbClr val="13548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3548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cxnSp>
        <p:nvCxnSpPr>
          <p:cNvPr id="16" name="直接连接符 15"/>
          <p:cNvCxnSpPr>
            <a:stCxn id="18"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模型结果</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0" name="矩形 19"/>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7624" y="161299"/>
            <a:ext cx="649681" cy="400110"/>
          </a:xfrm>
          <a:prstGeom prst="rect">
            <a:avLst/>
          </a:prstGeom>
        </p:spPr>
        <p:txBody>
          <a:bodyPr wrap="square" anchor="ctr">
            <a:spAutoFit/>
          </a:bodyPr>
          <a:lstStyle/>
          <a:p>
            <a:pPr algn="ctr">
              <a:defRPr/>
            </a:pPr>
            <a:r>
              <a:rPr lang="en-US" altLang="zh-CN" sz="2000" kern="0" dirty="0">
                <a:solidFill>
                  <a:prstClr val="white"/>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06</a:t>
            </a:r>
          </a:p>
        </p:txBody>
      </p:sp>
      <p:cxnSp>
        <p:nvCxnSpPr>
          <p:cNvPr id="11" name="直接连接符 10"/>
          <p:cNvCxnSpPr>
            <a:stCxn id="12" idx="3"/>
          </p:cNvCxnSpPr>
          <p:nvPr/>
        </p:nvCxnSpPr>
        <p:spPr>
          <a:xfrm>
            <a:off x="2467041" y="445343"/>
            <a:ext cx="6553922" cy="0"/>
          </a:xfrm>
          <a:prstGeom prst="line">
            <a:avLst/>
          </a:prstGeom>
          <a:ln>
            <a:solidFill>
              <a:srgbClr val="13548C"/>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7398" y="188640"/>
            <a:ext cx="1679643" cy="513405"/>
          </a:xfrm>
          <a:prstGeom prst="rect">
            <a:avLst/>
          </a:prstGeom>
        </p:spPr>
        <p:txBody>
          <a:bodyPr wrap="square" tIns="36000" bIns="36000" anchor="ctr">
            <a:spAutoFit/>
          </a:bodyPr>
          <a:lstStyle/>
          <a:p>
            <a:pPr algn="ctr" eaLnBrk="1" fontAlgn="auto" hangingPunct="1">
              <a:spcBef>
                <a:spcPts val="0"/>
              </a:spcBef>
              <a:spcAft>
                <a:spcPts val="0"/>
              </a:spcAft>
              <a:defRPr/>
            </a:pPr>
            <a:r>
              <a:rPr kumimoji="0" lang="zh-CN" altLang="en-US" sz="2800" b="1" kern="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模型结果</a:t>
            </a:r>
            <a:endParaRPr kumimoji="0" lang="en-US" altLang="zh-CN" sz="2800" b="1" kern="0" dirty="0">
              <a:solidFill>
                <a:srgbClr val="13548C"/>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6" name="矩形 15"/>
          <p:cNvSpPr/>
          <p:nvPr/>
        </p:nvSpPr>
        <p:spPr>
          <a:xfrm>
            <a:off x="123037" y="121342"/>
            <a:ext cx="648000" cy="64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pPr>
            <a:r>
              <a:rPr kumimoji="0" lang="en-US" altLang="zh-CN"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rPr>
              <a:t>06</a:t>
            </a:r>
            <a:endParaRPr kumimoji="0" lang="zh-CN" altLang="en-US" sz="2800" b="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93493" y="962308"/>
            <a:ext cx="6757014" cy="5765985"/>
          </a:xfrm>
          <a:prstGeom prst="rect">
            <a:avLst/>
          </a:prstGeom>
        </p:spPr>
      </p:pic>
    </p:spTree>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756000" y="108000"/>
            <a:ext cx="3816000" cy="492443"/>
          </a:xfrm>
          <a:prstGeom prst="rect">
            <a:avLst/>
          </a:prstGeom>
        </p:spPr>
        <p:txBody>
          <a:bodyPr wrap="square">
            <a:spAutoFit/>
          </a:bodyPr>
          <a:lstStyle/>
          <a:p>
            <a:pPr>
              <a:lnSpc>
                <a:spcPct val="100000"/>
              </a:lnSpc>
            </a:pPr>
            <a:r>
              <a:rPr lang="en-US" altLang="zh-CN"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1.3 </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推荐</a:t>
            </a:r>
            <a:r>
              <a:rPr lang="zh-CN" altLang="en-US"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系统</a:t>
            </a:r>
            <a:r>
              <a:rPr lang="zh-CN" altLang="en-US" sz="2600" b="1" spc="5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关键问题</a:t>
            </a:r>
            <a:endParaRPr lang="en-US" altLang="zh-CN" sz="2600" b="1" spc="5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579" name="Rectangle 3"/>
          <p:cNvSpPr>
            <a:spLocks noGrp="1" noChangeArrowheads="1"/>
          </p:cNvSpPr>
          <p:nvPr>
            <p:ph type="body" idx="4294967295"/>
          </p:nvPr>
        </p:nvSpPr>
        <p:spPr>
          <a:xfrm>
            <a:off x="252000" y="756000"/>
            <a:ext cx="8229600" cy="3666645"/>
          </a:xfrm>
          <a:prstGeom prst="rect">
            <a:avLst/>
          </a:prstGeom>
          <a:noFill/>
        </p:spPr>
        <p:txBody>
          <a:bodyPr wrap="square">
            <a:spAutoFit/>
          </a:bodyPr>
          <a:lstStyle/>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收集已知</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评分形成</a:t>
            </a:r>
            <a:r>
              <a:rPr lang="en-US" altLang="zh-CN" sz="2400">
                <a:latin typeface="Times New Roman" panose="02020603050405020304" pitchFamily="18" charset="0"/>
                <a:ea typeface="微软雅黑" panose="020B0503020204020204" pitchFamily="34" charset="-122"/>
                <a:cs typeface="+mn-ea"/>
                <a:sym typeface="Times New Roman" panose="02020603050405020304" pitchFamily="18" charset="0"/>
              </a:rPr>
              <a:t>R</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矩阵</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如何收集效用矩阵中</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的数据</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根据已知的评分推断未知</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的评分</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主要对未知的高评分感兴趣，只关心用户</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喜欢什么</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60045"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评估</a:t>
            </a:r>
            <a:r>
              <a:rPr lang="zh-CN" altLang="en-US" sz="2400">
                <a:latin typeface="Times New Roman" panose="02020603050405020304" pitchFamily="18" charset="0"/>
                <a:ea typeface="微软雅黑" panose="020B0503020204020204" pitchFamily="34" charset="-122"/>
                <a:cs typeface="+mn-ea"/>
                <a:sym typeface="Times New Roman" panose="02020603050405020304" pitchFamily="18" charset="0"/>
              </a:rPr>
              <a:t>推断方法</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817245" lvl="1" indent="-360045" algn="just" fontAlgn="base">
              <a:lnSpc>
                <a:spcPct val="150000"/>
              </a:lnSpc>
              <a:spcBef>
                <a:spcPts val="600"/>
              </a:spcBef>
              <a:spcAft>
                <a:spcPct val="0"/>
              </a:spcAft>
              <a:buClr>
                <a:srgbClr val="FF6600"/>
              </a:buClr>
              <a:buSzPct val="80000"/>
              <a:buFont typeface="Wingdings" panose="05000000000000000000" pitchFamily="2" charset="2"/>
              <a:buChar char="l"/>
            </a:pPr>
            <a:r>
              <a:rPr lang="zh-CN" altLang="en-US" sz="2200" dirty="0">
                <a:latin typeface="Times New Roman" panose="02020603050405020304" pitchFamily="18" charset="0"/>
                <a:ea typeface="微软雅黑" panose="020B0503020204020204" pitchFamily="34" charset="-122"/>
                <a:cs typeface="+mn-ea"/>
                <a:sym typeface="Times New Roman" panose="02020603050405020304" pitchFamily="18" charset="0"/>
              </a:rPr>
              <a:t>如何衡量推荐方法</a:t>
            </a:r>
            <a:r>
              <a:rPr lang="zh-CN" altLang="en-US" sz="2200">
                <a:latin typeface="Times New Roman" panose="02020603050405020304" pitchFamily="18" charset="0"/>
                <a:ea typeface="微软雅黑" panose="020B0503020204020204" pitchFamily="34" charset="-122"/>
                <a:cs typeface="+mn-ea"/>
                <a:sym typeface="Times New Roman" panose="02020603050405020304" pitchFamily="18" charset="0"/>
              </a:rPr>
              <a:t>的性能</a:t>
            </a:r>
            <a:endParaRPr lang="en-US" altLang="zh-CN" sz="22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Picture 1"/>
          <p:cNvPicPr>
            <a:picLocks noChangeAspect="1" noChangeArrowheads="1"/>
          </p:cNvPicPr>
          <p:nvPr/>
        </p:nvPicPr>
        <p:blipFill>
          <a:blip r:embed="rId3" cstate="print"/>
          <a:srcRect/>
          <a:stretch>
            <a:fillRect/>
          </a:stretch>
        </p:blipFill>
        <p:spPr bwMode="auto">
          <a:xfrm>
            <a:off x="4211960" y="866856"/>
            <a:ext cx="1834902" cy="431742"/>
          </a:xfrm>
          <a:prstGeom prst="rect">
            <a:avLst/>
          </a:prstGeom>
          <a:noFill/>
          <a:ln w="9525">
            <a:noFill/>
            <a:miter lim="800000"/>
            <a:headEnd/>
            <a:tailEnd/>
          </a:ln>
        </p:spPr>
      </p:pic>
      <p:pic>
        <p:nvPicPr>
          <p:cNvPr id="8" name="Picture 2"/>
          <p:cNvPicPr>
            <a:picLocks noChangeAspect="1" noChangeArrowheads="1"/>
          </p:cNvPicPr>
          <p:nvPr/>
        </p:nvPicPr>
        <p:blipFill rotWithShape="1">
          <a:blip r:embed="rId4" cstate="print"/>
          <a:srcRect r="20474"/>
          <a:stretch>
            <a:fillRect/>
          </a:stretch>
        </p:blipFill>
        <p:spPr bwMode="auto">
          <a:xfrm>
            <a:off x="5052205" y="4077072"/>
            <a:ext cx="4091795" cy="2409320"/>
          </a:xfrm>
          <a:prstGeom prst="rect">
            <a:avLst/>
          </a:prstGeom>
          <a:noFill/>
          <a:ln w="9525">
            <a:noFill/>
            <a:miter lim="800000"/>
            <a:headEnd/>
            <a:tailEnd/>
          </a:ln>
        </p:spPr>
      </p:pic>
    </p:spTree>
  </p:cSld>
  <p:clrMapOvr>
    <a:masterClrMapping/>
  </p:clrMapOvr>
  <p:transition spd="med">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F_{ij} = \frac{f_{ij}}{\max_k f_{kj}}$&#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6"/>
  <p:tag name="PICTUREFILESIZE" val="9611"/>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DF_i = \log\frac{N}{n_i}$&#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0"/>
  <p:tag name="PICTUREFILESIZE" val="7357"/>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F_{ij} = \frac{f_{ij}}{\max_k f_{kj}}$&#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6"/>
  <p:tag name="PICTUREFILESIZE" val="9611"/>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DF_i = \log\frac{N}{n_i}$&#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0"/>
  <p:tag name="PICTUREFILESIZE" val="7357"/>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6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1.0,&quot;Answers&quot;:[&quot;5/3&quot;],&quot;CaseSensitive&quot;:false,&quot;FuzzyMatch&quot;:true},{&quot;Num&quot;:2,&quot;Score&quot;:1.0,&quot;Answers&quot;:[&quot;1/3&quot;],&quot;CaseSensitive&quot;:false,&quot;FuzzyMatch&quot;:tru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4097</Words>
  <Application>Microsoft Office PowerPoint</Application>
  <PresentationFormat>全屏显示(4:3)</PresentationFormat>
  <Paragraphs>594</Paragraphs>
  <Slides>82</Slides>
  <Notes>39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82</vt:i4>
      </vt:variant>
    </vt:vector>
  </HeadingPairs>
  <TitlesOfParts>
    <vt:vector size="91" baseType="lpstr">
      <vt:lpstr>cmsy10</vt:lpstr>
      <vt:lpstr>等线</vt:lpstr>
      <vt:lpstr>微软雅黑</vt:lpstr>
      <vt:lpstr>微软雅黑 Light</vt:lpstr>
      <vt:lpstr>Arial</vt:lpstr>
      <vt:lpstr>Calibri</vt:lpstr>
      <vt:lpstr>Times New Roman</vt:lpstr>
      <vt:lpstr>Wingdings</vt:lpstr>
      <vt:lpstr>2_Office 主题​​</vt:lpstr>
      <vt:lpstr>PowerPoint 演示文稿</vt:lpstr>
      <vt:lpstr>PowerPoint 演示文稿</vt:lpstr>
      <vt:lpstr>什么是推荐系统</vt:lpstr>
      <vt:lpstr>PowerPoint 演示文稿</vt:lpstr>
      <vt:lpstr>1.1 推荐系统的特点</vt:lpstr>
      <vt:lpstr>PowerPoint 演示文稿</vt:lpstr>
      <vt:lpstr>1.2 推荐系统严格模型</vt:lpstr>
      <vt:lpstr>PowerPoint 演示文稿</vt:lpstr>
      <vt:lpstr>1.3 推荐系统关键问题</vt:lpstr>
      <vt:lpstr>1.3.1 评分的收集</vt:lpstr>
      <vt:lpstr>1.3.2 效用的推断</vt:lpstr>
      <vt:lpstr>PowerPoint 演示文稿</vt:lpstr>
      <vt:lpstr>2.1 基于内容的推荐</vt:lpstr>
      <vt:lpstr>2.2 推荐的过程</vt:lpstr>
      <vt:lpstr>2.3 项模型  item profile</vt:lpstr>
      <vt:lpstr>2.4 文本特征：词频向量</vt:lpstr>
      <vt:lpstr>PowerPoint 演示文稿</vt:lpstr>
      <vt:lpstr>2.5 文本特征：TF.IDF</vt:lpstr>
      <vt:lpstr>PowerPoint 演示文稿</vt:lpstr>
      <vt:lpstr>2.6 用户模型User profiles</vt:lpstr>
      <vt:lpstr>2.6 用户模型User profiles</vt:lpstr>
      <vt:lpstr>2.7 基于内容方法的优点</vt:lpstr>
      <vt:lpstr>2.8 基于内容方法的缺点</vt:lpstr>
      <vt:lpstr>PowerPoint 演示文稿</vt:lpstr>
      <vt:lpstr>PowerPoint 演示文稿</vt:lpstr>
      <vt:lpstr>PowerPoint 演示文稿</vt:lpstr>
      <vt:lpstr>3.1 协同过滤</vt:lpstr>
      <vt:lpstr>3.1 协同过滤</vt:lpstr>
      <vt:lpstr>PowerPoint 演示文稿</vt:lpstr>
      <vt:lpstr>3.2 相似的用户</vt:lpstr>
      <vt:lpstr>PowerPoint 演示文稿</vt:lpstr>
      <vt:lpstr>3.2 缺失  =  否定？</vt:lpstr>
      <vt:lpstr>PowerPoint 演示文稿</vt:lpstr>
      <vt:lpstr>PowerPoint 演示文稿</vt:lpstr>
      <vt:lpstr>PowerPoint 演示文稿</vt:lpstr>
      <vt:lpstr>PowerPoint 演示文稿</vt:lpstr>
      <vt:lpstr>3.2 评分预测</vt:lpstr>
      <vt:lpstr>3.3 基于项目的协同过滤 Item-Item CF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CF：基本操作</vt:lpstr>
      <vt:lpstr>3.3 Item-Item vs User-User</vt:lpstr>
      <vt:lpstr>3.4 CF的优缺点</vt:lpstr>
      <vt:lpstr>PowerPoint 演示文稿</vt:lpstr>
      <vt:lpstr>PowerPoint 演示文稿</vt:lpstr>
      <vt:lpstr>3.5 混合方法</vt:lpstr>
      <vt:lpstr>PowerPoint 演示文稿</vt:lpstr>
      <vt:lpstr>PowerPoint 演示文稿</vt:lpstr>
      <vt:lpstr>PowerPoint 演示文稿</vt:lpstr>
      <vt:lpstr>4.1 评估预测性能</vt:lpstr>
      <vt:lpstr>4.2 错误测度的问题</vt:lpstr>
      <vt:lpstr>总 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链接分析</dc:title>
  <dc:creator>zhao</dc:creator>
  <cp:lastModifiedBy>zyding</cp:lastModifiedBy>
  <cp:revision>264</cp:revision>
  <dcterms:created xsi:type="dcterms:W3CDTF">2013-08-08T06:51:00Z</dcterms:created>
  <dcterms:modified xsi:type="dcterms:W3CDTF">2022-02-22T03:54:34Z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